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21"/>
  </p:notesMasterIdLst>
  <p:sldIdLst>
    <p:sldId id="395" r:id="rId2"/>
    <p:sldId id="396" r:id="rId3"/>
    <p:sldId id="338" r:id="rId4"/>
    <p:sldId id="341" r:id="rId5"/>
    <p:sldId id="389" r:id="rId6"/>
    <p:sldId id="369" r:id="rId7"/>
    <p:sldId id="383" r:id="rId8"/>
    <p:sldId id="370" r:id="rId9"/>
    <p:sldId id="382" r:id="rId10"/>
    <p:sldId id="384" r:id="rId11"/>
    <p:sldId id="393" r:id="rId12"/>
    <p:sldId id="387" r:id="rId13"/>
    <p:sldId id="388" r:id="rId14"/>
    <p:sldId id="386" r:id="rId15"/>
    <p:sldId id="391" r:id="rId16"/>
    <p:sldId id="390" r:id="rId17"/>
    <p:sldId id="392" r:id="rId18"/>
    <p:sldId id="385" r:id="rId19"/>
    <p:sldId id="394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3E0CE-62F8-4B0E-BB85-0B1FDA52461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3FFA-5406-4E1D-AA11-05B1F327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9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273646-0135-4A66-834B-23981E508D36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60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89969-074C-4FE5-BD63-5297A5976BE1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9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cut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2352" y="2952224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Crimes of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Baath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Iraq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590900" y="469796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ar-IQ" sz="4500" b="1" dirty="0" smtClean="0">
                <a:solidFill>
                  <a:schemeClr val="bg1"/>
                </a:solidFill>
              </a:rPr>
              <a:t>جرائم نظام البعث في العراق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30" y="785290"/>
            <a:ext cx="207962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9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15584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IQ" sz="4000" b="1" dirty="0" smtClean="0">
                <a:solidFill>
                  <a:srgbClr val="FF0000"/>
                </a:solidFill>
              </a:rPr>
              <a:t>السلطة التشريعية/ </a:t>
            </a:r>
            <a:r>
              <a:rPr lang="ar-IQ" sz="4000" b="1" smtClean="0">
                <a:solidFill>
                  <a:srgbClr val="FF0000"/>
                </a:solidFill>
              </a:rPr>
              <a:t>مجلس النواب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89160" y="3275256"/>
            <a:ext cx="1872208" cy="919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2" y="1344680"/>
            <a:ext cx="8949440" cy="550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9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15584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IQ" sz="4000" b="1" dirty="0" smtClean="0">
                <a:solidFill>
                  <a:srgbClr val="FF0000"/>
                </a:solidFill>
              </a:rPr>
              <a:t>السلطة التشريعية/ مجلس النواب العراقي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89160" y="3275256"/>
            <a:ext cx="1872208" cy="919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العراق.. مجلس النواب يصوت على جميع مواد الموازنة العامة لـ3 سنوات بما فيها  إقليم كردستان - CNN Arab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4" y="1437199"/>
            <a:ext cx="8871942" cy="53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2080" cy="6858000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chemeClr val="bg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Triangle rectangle 10"/>
          <p:cNvSpPr/>
          <p:nvPr/>
        </p:nvSpPr>
        <p:spPr>
          <a:xfrm>
            <a:off x="0" y="5778000"/>
            <a:ext cx="3423135" cy="1080000"/>
          </a:xfrm>
          <a:prstGeom prst="rtTriangl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" y="302983"/>
            <a:ext cx="8162031" cy="576064"/>
          </a:xfrm>
          <a:prstGeom prst="rect">
            <a:avLst/>
          </a:prstGeom>
          <a:gradFill>
            <a:gsLst>
              <a:gs pos="90000">
                <a:srgbClr val="0070C0"/>
              </a:gs>
              <a:gs pos="19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31452" y="1390544"/>
            <a:ext cx="8892480" cy="3960440"/>
          </a:xfrm>
          <a:prstGeom prst="roundRect">
            <a:avLst>
              <a:gd name="adj" fmla="val 606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ar-IQ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القانون رقم (4) لسنة 2023 التعديل الثالث لقانون انتخابات مجلس النواب ومجالس المحافظات والأقضية </a:t>
            </a:r>
          </a:p>
          <a:p>
            <a:pPr algn="ctr">
              <a:lnSpc>
                <a:spcPct val="125000"/>
              </a:lnSpc>
            </a:pPr>
            <a:r>
              <a:rPr lang="ar-IQ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( 12 ) لسنة 2018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427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le rectangle 2"/>
          <p:cNvSpPr/>
          <p:nvPr/>
        </p:nvSpPr>
        <p:spPr>
          <a:xfrm>
            <a:off x="-3264" y="5785658"/>
            <a:ext cx="3423135" cy="1080000"/>
          </a:xfrm>
          <a:prstGeom prst="rtTriangl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302983"/>
            <a:ext cx="8162031" cy="576064"/>
          </a:xfrm>
          <a:prstGeom prst="rect">
            <a:avLst/>
          </a:prstGeom>
          <a:gradFill>
            <a:gsLst>
              <a:gs pos="90000">
                <a:srgbClr val="0070C0"/>
              </a:gs>
              <a:gs pos="19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25"/>
          <p:cNvSpPr/>
          <p:nvPr/>
        </p:nvSpPr>
        <p:spPr>
          <a:xfrm>
            <a:off x="1547664" y="226360"/>
            <a:ext cx="6614366" cy="677745"/>
          </a:xfrm>
          <a:prstGeom prst="roundRect">
            <a:avLst>
              <a:gd name="adj" fmla="val 6065"/>
            </a:avLst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IQ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شروط التي يتطلب توفرها في المرشح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61248" y="914032"/>
            <a:ext cx="799342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IQ" sz="2500" b="1" u="sng" kern="0" dirty="0" smtClean="0">
                <a:solidFill>
                  <a:prstClr val="black"/>
                </a:solidFill>
              </a:rPr>
              <a:t>المادة 6 :</a:t>
            </a:r>
            <a:endParaRPr lang="ar-IQ" sz="2800" b="1" u="sng" kern="0" dirty="0" smtClean="0">
              <a:solidFill>
                <a:prstClr val="black"/>
              </a:solidFill>
            </a:endParaRPr>
          </a:p>
          <a:p>
            <a:pPr marR="0" lvl="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IQ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1:</a:t>
            </a:r>
            <a:r>
              <a:rPr kumimoji="0" lang="ar-IQ" sz="28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أن</a:t>
            </a:r>
            <a:r>
              <a:rPr kumimoji="0" lang="ar-IQ" sz="2800" b="1" i="0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يكون عمره 30 سنة.</a:t>
            </a:r>
            <a:endParaRPr kumimoji="0" lang="ar-SA" sz="2800" b="1" i="0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2800" b="1" kern="0" dirty="0" smtClean="0">
                <a:solidFill>
                  <a:srgbClr val="FF0000"/>
                </a:solidFill>
              </a:rPr>
              <a:t>2:</a:t>
            </a:r>
            <a:r>
              <a:rPr lang="ar-SA" sz="2800" b="1" kern="0" dirty="0" smtClean="0">
                <a:solidFill>
                  <a:prstClr val="black"/>
                </a:solidFill>
              </a:rPr>
              <a:t> شهادة البكالوريوس</a:t>
            </a:r>
            <a:r>
              <a:rPr lang="ar-IQ" sz="2800" b="1" kern="0" dirty="0" smtClean="0">
                <a:solidFill>
                  <a:prstClr val="black"/>
                </a:solidFill>
              </a:rPr>
              <a:t>،</a:t>
            </a:r>
            <a:r>
              <a:rPr lang="ar-SA" sz="2800" b="1" kern="0" dirty="0" smtClean="0">
                <a:solidFill>
                  <a:prstClr val="black"/>
                </a:solidFill>
              </a:rPr>
              <a:t> باستثناء كوتا المكونات تكون شهادة الاعدادية فأعلى، ونسبة لا تزيد عن </a:t>
            </a:r>
            <a:r>
              <a:rPr lang="ar-SA" sz="2800" b="1" kern="0" dirty="0" smtClean="0">
                <a:solidFill>
                  <a:srgbClr val="FF0000"/>
                </a:solidFill>
              </a:rPr>
              <a:t>20%</a:t>
            </a:r>
            <a:r>
              <a:rPr lang="ar-SA" sz="2800" b="1" kern="0" dirty="0" smtClean="0">
                <a:solidFill>
                  <a:prstClr val="black"/>
                </a:solidFill>
              </a:rPr>
              <a:t> للقوائم الانتخابية ترشيح حملة شهادة الدبلوم أو الإعدادية.</a:t>
            </a:r>
          </a:p>
          <a:p>
            <a:pPr marR="0" lvl="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2800" b="1" kern="0" dirty="0" smtClean="0">
                <a:solidFill>
                  <a:srgbClr val="FF0000"/>
                </a:solidFill>
              </a:rPr>
              <a:t>3:</a:t>
            </a:r>
            <a:r>
              <a:rPr lang="ar-SA" sz="2800" b="1" kern="0" dirty="0" smtClean="0">
                <a:solidFill>
                  <a:prstClr val="black"/>
                </a:solidFill>
              </a:rPr>
              <a:t> أن يكون غير محكوم عليه بجناية أو جنحة مخلة بالشرف أو قضايا الفساد الإداري والمالي.</a:t>
            </a:r>
          </a:p>
          <a:p>
            <a:pPr marR="0" lvl="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2800" b="1" kern="0" dirty="0" smtClean="0">
                <a:solidFill>
                  <a:srgbClr val="FF0000"/>
                </a:solidFill>
              </a:rPr>
              <a:t>4:</a:t>
            </a:r>
            <a:r>
              <a:rPr lang="ar-SA" sz="2800" b="1" kern="0" dirty="0" smtClean="0">
                <a:solidFill>
                  <a:prstClr val="black"/>
                </a:solidFill>
              </a:rPr>
              <a:t> أن يكون من أبناء المحافظة أو مقيما فيها بشكل مستمر بمدة لا تقل عن 10 سنوات.</a:t>
            </a:r>
          </a:p>
          <a:p>
            <a:pPr marR="0" lvl="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2800" b="1" kern="0" dirty="0" smtClean="0">
                <a:solidFill>
                  <a:srgbClr val="FF0000"/>
                </a:solidFill>
              </a:rPr>
              <a:t>5:</a:t>
            </a:r>
            <a:r>
              <a:rPr lang="ar-SA" sz="2800" b="1" kern="0" dirty="0" smtClean="0">
                <a:solidFill>
                  <a:prstClr val="black"/>
                </a:solidFill>
              </a:rPr>
              <a:t> ألا يكون من: (أفراد القوات الأمنية، القضاة، أعضاء مجلس المفوضين للمفوضية العليا المستقلة للانتخابات، موظفي المفوضية).</a:t>
            </a:r>
          </a:p>
        </p:txBody>
      </p:sp>
    </p:spTree>
    <p:extLst>
      <p:ext uri="{BB962C8B-B14F-4D97-AF65-F5344CB8AC3E}">
        <p14:creationId xmlns:p14="http://schemas.microsoft.com/office/powerpoint/2010/main" val="14373102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15584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IQ" sz="4000" b="1" dirty="0" smtClean="0">
                <a:solidFill>
                  <a:srgbClr val="FF0000"/>
                </a:solidFill>
              </a:rPr>
              <a:t>السلطة التنفيذية/ رئاسة الجمهورية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89160" y="3275256"/>
            <a:ext cx="1872208" cy="919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رئاسة الجمهورية تصدر توضيحاً بشأن استقدام مدير إعلامها: هو موظف ساب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6" y="1562984"/>
            <a:ext cx="8814695" cy="49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15584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IQ" sz="4000" b="1" dirty="0" smtClean="0">
                <a:solidFill>
                  <a:srgbClr val="FF0000"/>
                </a:solidFill>
              </a:rPr>
              <a:t>السلطة التنفيذية/ رئاسة الوزراء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89160" y="3275256"/>
            <a:ext cx="1872208" cy="919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9" y="1340768"/>
            <a:ext cx="8921012" cy="541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661" y="126283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IQ" b="1" dirty="0" smtClean="0"/>
              <a:t>رئاسة الجمهورية (الرئيس، نائب الرئيس)</a:t>
            </a:r>
            <a:br>
              <a:rPr lang="ar-IQ" b="1" dirty="0" smtClean="0"/>
            </a:br>
            <a:r>
              <a:rPr lang="ar-IQ" b="1" dirty="0" smtClean="0"/>
              <a:t> 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864" y="1999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IQ" b="1" dirty="0" smtClean="0"/>
              <a:t>رئاسة الوزراء (رئيس الوزراء، نائب رئيس الوزراء)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7648" y="35010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IQ" b="1" dirty="0" smtClean="0"/>
              <a:t>الوزراء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24" y="12964"/>
            <a:ext cx="5616624" cy="680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18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15584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IQ" sz="4000" b="1" dirty="0" smtClean="0">
                <a:solidFill>
                  <a:srgbClr val="FF0000"/>
                </a:solidFill>
              </a:rPr>
              <a:t>السلطة القضائية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89160" y="3275256"/>
            <a:ext cx="1872208" cy="919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6" y="1467386"/>
            <a:ext cx="7746336" cy="500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9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483768" y="404664"/>
            <a:ext cx="4536504" cy="1162050"/>
          </a:xfrm>
        </p:spPr>
        <p:txBody>
          <a:bodyPr/>
          <a:lstStyle/>
          <a:p>
            <a:pPr algn="ctr"/>
            <a:r>
              <a:rPr lang="ar-IQ" sz="4000" b="1" dirty="0" smtClean="0">
                <a:solidFill>
                  <a:srgbClr val="FF0000"/>
                </a:solidFill>
                <a:cs typeface="Rebar - A - Samee" pitchFamily="2" charset="-78"/>
              </a:rPr>
              <a:t>السلطة القضائية الاتحادية</a:t>
            </a:r>
            <a:endParaRPr lang="en-US" sz="4000" b="1" dirty="0">
              <a:solidFill>
                <a:srgbClr val="FF0000"/>
              </a:solidFill>
              <a:cs typeface="Rebar - A - Samee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779912" y="1916832"/>
            <a:ext cx="5111750" cy="4572000"/>
          </a:xfrm>
        </p:spPr>
        <p:txBody>
          <a:bodyPr>
            <a:normAutofit/>
          </a:bodyPr>
          <a:lstStyle/>
          <a:p>
            <a:pPr algn="r" rtl="1"/>
            <a:r>
              <a:rPr lang="ar-IQ" sz="3500" dirty="0" smtClean="0"/>
              <a:t>مجلس القضاء الأعلى</a:t>
            </a:r>
          </a:p>
          <a:p>
            <a:pPr algn="r" rtl="1"/>
            <a:r>
              <a:rPr lang="ar-IQ" sz="3500" dirty="0" smtClean="0"/>
              <a:t>المحكمة الاتحادية العليا</a:t>
            </a:r>
          </a:p>
          <a:p>
            <a:pPr algn="r" rtl="1"/>
            <a:r>
              <a:rPr lang="ar-IQ" sz="3500" dirty="0" smtClean="0"/>
              <a:t> محكمة التمييز </a:t>
            </a:r>
          </a:p>
          <a:p>
            <a:pPr algn="r" rtl="1"/>
            <a:r>
              <a:rPr lang="ar-IQ" sz="3500" dirty="0" smtClean="0"/>
              <a:t>جهاز الادعاء العام </a:t>
            </a:r>
          </a:p>
          <a:p>
            <a:pPr algn="r" rtl="1"/>
            <a:r>
              <a:rPr lang="ar-IQ" sz="3500" dirty="0" smtClean="0"/>
              <a:t>هيئة الإشراف القضائي</a:t>
            </a:r>
          </a:p>
          <a:p>
            <a:pPr algn="r" rtl="1"/>
            <a:endParaRPr lang="ar-IQ" sz="3500" dirty="0" smtClean="0"/>
          </a:p>
          <a:p>
            <a:pPr algn="r" rtl="1"/>
            <a:endParaRPr lang="en-US" sz="350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2"/>
          </p:nvPr>
        </p:nvSpPr>
        <p:spPr>
          <a:xfrm>
            <a:off x="251520" y="1700808"/>
            <a:ext cx="3526160" cy="4572000"/>
          </a:xfrm>
        </p:spPr>
        <p:txBody>
          <a:bodyPr>
            <a:normAutofit/>
          </a:bodyPr>
          <a:lstStyle/>
          <a:p>
            <a:pPr algn="ctr"/>
            <a:r>
              <a:rPr lang="ar-IQ" sz="3500" dirty="0" smtClean="0">
                <a:solidFill>
                  <a:srgbClr val="0070C0"/>
                </a:solidFill>
              </a:rPr>
              <a:t>الفصل الثالث </a:t>
            </a:r>
          </a:p>
          <a:p>
            <a:pPr algn="ctr"/>
            <a:r>
              <a:rPr lang="ar-IQ" sz="3500" dirty="0" smtClean="0">
                <a:solidFill>
                  <a:srgbClr val="0070C0"/>
                </a:solidFill>
              </a:rPr>
              <a:t>المادة 89 </a:t>
            </a:r>
          </a:p>
          <a:p>
            <a:pPr algn="ctr"/>
            <a:r>
              <a:rPr lang="ar-IQ" sz="3500" dirty="0" smtClean="0">
                <a:solidFill>
                  <a:srgbClr val="0070C0"/>
                </a:solidFill>
              </a:rPr>
              <a:t>تتكون السلطة القضائية الاتحادية من : </a:t>
            </a:r>
          </a:p>
          <a:p>
            <a:pPr algn="ctr"/>
            <a:endParaRPr lang="en-US" sz="3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7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785813"/>
            <a:ext cx="9144000" cy="6337300"/>
          </a:xfrm>
        </p:spPr>
        <p:txBody>
          <a:bodyPr/>
          <a:lstStyle/>
          <a:p>
            <a:pPr>
              <a:buFontTx/>
              <a:buNone/>
            </a:pPr>
            <a:r>
              <a:rPr lang="ar-EG" altLang="ar-EG" dirty="0" smtClean="0"/>
              <a:t>.</a:t>
            </a:r>
            <a:endParaRPr lang="en-US" altLang="ar-EG" dirty="0" smtClean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990600" y="858838"/>
            <a:ext cx="7391400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ar-EG"/>
          </a:p>
        </p:txBody>
      </p:sp>
      <p:sp>
        <p:nvSpPr>
          <p:cNvPr id="8201" name="Text Box 19"/>
          <p:cNvSpPr txBox="1">
            <a:spLocks noChangeArrowheads="1"/>
          </p:cNvSpPr>
          <p:nvPr/>
        </p:nvSpPr>
        <p:spPr bwMode="auto">
          <a:xfrm>
            <a:off x="1367524" y="3312279"/>
            <a:ext cx="651684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IQ" altLang="ar-EG" sz="4000" b="1" dirty="0" smtClean="0">
                <a:latin typeface="Tahoma" pitchFamily="34" charset="0"/>
              </a:rPr>
              <a:t>حصر السلطات الثلاث العامة في العراق</a:t>
            </a:r>
          </a:p>
          <a:p>
            <a:pPr algn="ctr">
              <a:spcBef>
                <a:spcPct val="50000"/>
              </a:spcBef>
            </a:pPr>
            <a:r>
              <a:rPr lang="ar-IQ" altLang="ar-EG" sz="4000" b="1" smtClean="0">
                <a:latin typeface="Tahoma" pitchFamily="34" charset="0"/>
              </a:rPr>
              <a:t> صورة من </a:t>
            </a:r>
            <a:r>
              <a:rPr lang="ar-IQ" altLang="ar-EG" sz="4000" b="1" dirty="0" smtClean="0">
                <a:latin typeface="Tahoma" pitchFamily="34" charset="0"/>
              </a:rPr>
              <a:t>انتهاكات نظام حكم البعث البائد</a:t>
            </a:r>
            <a:r>
              <a:rPr lang="ar-IQ" altLang="ar-EG" sz="4000" b="1" dirty="0" smtClean="0">
                <a:latin typeface="Tahoma" pitchFamily="34" charset="0"/>
              </a:rPr>
              <a:t> </a:t>
            </a:r>
            <a:endParaRPr lang="ar-IQ" altLang="ar-EG" sz="4000" b="1" dirty="0" smtClean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ar-SA" altLang="ar-EG" sz="4000" dirty="0">
              <a:latin typeface="Tahoma" pitchFamily="34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4638269" y="1303338"/>
            <a:ext cx="0" cy="762000"/>
          </a:xfrm>
          <a:prstGeom prst="line">
            <a:avLst/>
          </a:prstGeom>
          <a:noFill/>
          <a:ln w="38100">
            <a:solidFill>
              <a:schemeClr val="accent3">
                <a:lumMod val="9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solidFill>
                <a:schemeClr val="bg1"/>
              </a:solidFill>
            </a:endParaRPr>
          </a:p>
        </p:txBody>
      </p:sp>
      <p:sp>
        <p:nvSpPr>
          <p:cNvPr id="40" name="AutoShape 3107"/>
          <p:cNvSpPr>
            <a:spLocks noChangeArrowheads="1"/>
          </p:cNvSpPr>
          <p:nvPr/>
        </p:nvSpPr>
        <p:spPr bwMode="auto">
          <a:xfrm>
            <a:off x="1367524" y="759614"/>
            <a:ext cx="6516844" cy="163449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ar-IQ" sz="3000" dirty="0" smtClean="0">
              <a:solidFill>
                <a:srgbClr val="00B0F0"/>
              </a:solidFill>
              <a:cs typeface="PT Bold Heading" pitchFamily="2" charset="-78"/>
            </a:endParaRPr>
          </a:p>
          <a:p>
            <a:pPr algn="ctr"/>
            <a:r>
              <a:rPr lang="ar-IQ" sz="3000" dirty="0" smtClean="0">
                <a:solidFill>
                  <a:srgbClr val="00B0F0"/>
                </a:solidFill>
                <a:cs typeface="PT Bold Heading" pitchFamily="2" charset="-78"/>
              </a:rPr>
              <a:t>المحـاضـرة </a:t>
            </a:r>
            <a:r>
              <a:rPr lang="ar-IQ" sz="3000" dirty="0" smtClean="0">
                <a:solidFill>
                  <a:srgbClr val="00B0F0"/>
                </a:solidFill>
                <a:cs typeface="PT Bold Heading" pitchFamily="2" charset="-78"/>
              </a:rPr>
              <a:t>التـاسعـة </a:t>
            </a:r>
            <a:endParaRPr lang="ar-IQ" sz="3000" dirty="0" smtClean="0">
              <a:solidFill>
                <a:srgbClr val="00B0F0"/>
              </a:solidFill>
              <a:cs typeface="PT Bold Heading" pitchFamily="2" charset="-78"/>
            </a:endParaRPr>
          </a:p>
          <a:p>
            <a:pPr algn="ctr"/>
            <a:endParaRPr lang="ar-EG" sz="3000" dirty="0">
              <a:solidFill>
                <a:srgbClr val="FFFF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1817098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uild="p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7978076" y="2971583"/>
            <a:ext cx="0" cy="609600"/>
          </a:xfrm>
          <a:prstGeom prst="line">
            <a:avLst/>
          </a:prstGeom>
          <a:noFill/>
          <a:ln w="38100">
            <a:solidFill>
              <a:schemeClr val="accent3">
                <a:lumMod val="9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785813"/>
            <a:ext cx="9144000" cy="6337300"/>
          </a:xfrm>
        </p:spPr>
        <p:txBody>
          <a:bodyPr/>
          <a:lstStyle/>
          <a:p>
            <a:pPr>
              <a:buFontTx/>
              <a:buNone/>
            </a:pPr>
            <a:r>
              <a:rPr lang="ar-EG" altLang="ar-EG" dirty="0" smtClean="0"/>
              <a:t>.</a:t>
            </a:r>
            <a:endParaRPr lang="en-US" altLang="ar-EG" dirty="0" smtClean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990600" y="858838"/>
            <a:ext cx="7391400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ar-EG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964582" y="1704772"/>
            <a:ext cx="0" cy="607976"/>
          </a:xfrm>
          <a:prstGeom prst="line">
            <a:avLst/>
          </a:prstGeom>
          <a:noFill/>
          <a:ln w="38100">
            <a:solidFill>
              <a:schemeClr val="accent3">
                <a:lumMod val="9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solidFill>
                <a:schemeClr val="bg1"/>
              </a:solidFill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7954074" y="1703148"/>
            <a:ext cx="0" cy="609600"/>
          </a:xfrm>
          <a:prstGeom prst="line">
            <a:avLst/>
          </a:prstGeom>
          <a:noFill/>
          <a:ln w="38100">
            <a:solidFill>
              <a:schemeClr val="accent3">
                <a:lumMod val="9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solidFill>
                <a:schemeClr val="bg1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950068" y="3289467"/>
            <a:ext cx="0" cy="609600"/>
          </a:xfrm>
          <a:prstGeom prst="line">
            <a:avLst/>
          </a:prstGeom>
          <a:noFill/>
          <a:ln w="28575">
            <a:solidFill>
              <a:schemeClr val="accent3">
                <a:lumMod val="9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solidFill>
                <a:schemeClr val="bg1"/>
              </a:solidFill>
            </a:endParaRPr>
          </a:p>
        </p:txBody>
      </p:sp>
      <p:sp>
        <p:nvSpPr>
          <p:cNvPr id="8201" name="Text Box 19"/>
          <p:cNvSpPr txBox="1">
            <a:spLocks noChangeArrowheads="1"/>
          </p:cNvSpPr>
          <p:nvPr/>
        </p:nvSpPr>
        <p:spPr bwMode="auto">
          <a:xfrm>
            <a:off x="6773264" y="3539350"/>
            <a:ext cx="1626146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ar-SA" altLang="ar-EG" sz="2200" b="1" dirty="0" smtClean="0">
                <a:latin typeface="Tahoma" pitchFamily="34" charset="0"/>
              </a:rPr>
              <a:t>ألمانيا </a:t>
            </a:r>
            <a:endParaRPr lang="ar-SA" altLang="ar-EG" sz="2200" b="1" dirty="0">
              <a:latin typeface="Tahom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ar-SA" altLang="ar-EG" sz="2200" b="1" dirty="0" smtClean="0">
                <a:latin typeface="Tahoma" pitchFamily="34" charset="0"/>
              </a:rPr>
              <a:t>بريطانيا</a:t>
            </a:r>
            <a:endParaRPr lang="ar-SA" altLang="ar-EG" sz="2200" b="1" dirty="0">
              <a:latin typeface="Tahom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ar-SA" altLang="ar-EG" sz="2200" b="1" dirty="0" smtClean="0">
                <a:latin typeface="Tahoma" pitchFamily="34" charset="0"/>
              </a:rPr>
              <a:t>اسبانيا </a:t>
            </a:r>
            <a:endParaRPr lang="ar-SA" altLang="ar-EG" sz="2200" b="1" dirty="0">
              <a:latin typeface="Tahoma" pitchFamily="34" charset="0"/>
            </a:endParaRPr>
          </a:p>
          <a:p>
            <a:pPr algn="r">
              <a:spcBef>
                <a:spcPct val="50000"/>
              </a:spcBef>
            </a:pPr>
            <a:endParaRPr lang="ar-SA" altLang="ar-EG" sz="2200" dirty="0">
              <a:latin typeface="Tahoma" pitchFamily="34" charset="0"/>
            </a:endParaRP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4336728" y="3542395"/>
            <a:ext cx="1680376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ar-EG" sz="2200" b="1" dirty="0" smtClean="0">
                <a:latin typeface="Tahoma" pitchFamily="34" charset="0"/>
              </a:rPr>
              <a:t>USA</a:t>
            </a:r>
            <a:endParaRPr lang="ar-SA" altLang="ar-EG" sz="2200" b="1" dirty="0">
              <a:latin typeface="Tahom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ar-SA" altLang="ar-EG" sz="2200" b="1" dirty="0" smtClean="0">
                <a:latin typeface="Tahoma" pitchFamily="34" charset="0"/>
              </a:rPr>
              <a:t>تركيا</a:t>
            </a:r>
            <a:r>
              <a:rPr lang="ar-EG" altLang="ar-EG" sz="2200" dirty="0" smtClean="0">
                <a:latin typeface="Tahoma" pitchFamily="34" charset="0"/>
              </a:rPr>
              <a:t> </a:t>
            </a:r>
            <a:endParaRPr lang="ar-SA" altLang="ar-EG" sz="2200" dirty="0">
              <a:latin typeface="Tahom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ar-EG" altLang="ar-EG" sz="2200" b="1" dirty="0" smtClean="0">
                <a:latin typeface="Tahoma" pitchFamily="34" charset="0"/>
              </a:rPr>
              <a:t>ا</a:t>
            </a:r>
            <a:r>
              <a:rPr lang="ar-SA" altLang="ar-EG" sz="2200" b="1" dirty="0" err="1" smtClean="0">
                <a:latin typeface="Tahoma" pitchFamily="34" charset="0"/>
              </a:rPr>
              <a:t>ندنوسيا</a:t>
            </a:r>
            <a:endParaRPr lang="ar-SA" altLang="ar-EG" sz="2200" b="1" dirty="0">
              <a:latin typeface="Tahom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ar-SA" altLang="ar-EG" sz="2200" b="1" dirty="0" smtClean="0">
                <a:latin typeface="Tahoma" pitchFamily="34" charset="0"/>
              </a:rPr>
              <a:t>الارجنتين</a:t>
            </a:r>
            <a:endParaRPr lang="en-US" altLang="ar-EG" sz="2200" dirty="0">
              <a:latin typeface="Tahoma" pitchFamily="34" charset="0"/>
            </a:endParaRPr>
          </a:p>
        </p:txBody>
      </p:sp>
      <p:sp>
        <p:nvSpPr>
          <p:cNvPr id="8203" name="Text Box 32"/>
          <p:cNvSpPr txBox="1">
            <a:spLocks noChangeArrowheads="1"/>
          </p:cNvSpPr>
          <p:nvPr/>
        </p:nvSpPr>
        <p:spPr bwMode="auto">
          <a:xfrm>
            <a:off x="2153161" y="3626902"/>
            <a:ext cx="15240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ar-EG" sz="2200" b="1" dirty="0" smtClean="0">
                <a:latin typeface="Tahoma" pitchFamily="34" charset="0"/>
              </a:rPr>
              <a:t>فرنسا</a:t>
            </a:r>
            <a:r>
              <a:rPr lang="en-US" altLang="ar-EG" sz="2200" dirty="0" smtClean="0">
                <a:latin typeface="Tahoma" pitchFamily="34" charset="0"/>
              </a:rPr>
              <a:t> </a:t>
            </a:r>
            <a:endParaRPr lang="ar-SA" altLang="ar-EG" sz="2200" dirty="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ar-SA" altLang="ar-EG" sz="2200" b="1" dirty="0" err="1" smtClean="0">
                <a:latin typeface="Tahoma" pitchFamily="34" charset="0"/>
              </a:rPr>
              <a:t>آيسلندا</a:t>
            </a:r>
            <a:r>
              <a:rPr lang="en-US" altLang="ar-EG" sz="22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ar-SA" altLang="ar-EG" sz="2200" b="1" dirty="0" smtClean="0">
                <a:latin typeface="Tahoma" pitchFamily="34" charset="0"/>
              </a:rPr>
              <a:t>البرتغال</a:t>
            </a:r>
          </a:p>
          <a:p>
            <a:pPr>
              <a:spcBef>
                <a:spcPct val="50000"/>
              </a:spcBef>
            </a:pPr>
            <a:r>
              <a:rPr lang="ar-SA" altLang="ar-EG" sz="2200" b="1" dirty="0" smtClean="0">
                <a:latin typeface="Tahoma" pitchFamily="34" charset="0"/>
              </a:rPr>
              <a:t>فنلندا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5663192" y="2819808"/>
            <a:ext cx="0" cy="762000"/>
          </a:xfrm>
          <a:prstGeom prst="line">
            <a:avLst/>
          </a:prstGeom>
          <a:noFill/>
          <a:ln w="38100">
            <a:solidFill>
              <a:schemeClr val="accent3">
                <a:lumMod val="9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solidFill>
                <a:schemeClr val="bg1"/>
              </a:solidFill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4638269" y="922338"/>
            <a:ext cx="0" cy="762000"/>
          </a:xfrm>
          <a:prstGeom prst="line">
            <a:avLst/>
          </a:prstGeom>
          <a:noFill/>
          <a:ln w="38100">
            <a:solidFill>
              <a:schemeClr val="accent3">
                <a:lumMod val="9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solidFill>
                <a:schemeClr val="bg1"/>
              </a:solidFill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>
            <a:off x="940339" y="1684338"/>
            <a:ext cx="7037737" cy="10706"/>
          </a:xfrm>
          <a:prstGeom prst="line">
            <a:avLst/>
          </a:prstGeom>
          <a:noFill/>
          <a:ln w="38100">
            <a:solidFill>
              <a:schemeClr val="accent3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SA">
              <a:solidFill>
                <a:schemeClr val="bg1"/>
              </a:solidFill>
            </a:endParaRP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3345814" y="1704772"/>
            <a:ext cx="0" cy="609600"/>
          </a:xfrm>
          <a:prstGeom prst="line">
            <a:avLst/>
          </a:prstGeom>
          <a:noFill/>
          <a:ln w="28575">
            <a:solidFill>
              <a:schemeClr val="accent3">
                <a:lumMod val="9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solidFill>
                <a:schemeClr val="bg1"/>
              </a:solidFill>
            </a:endParaRP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6930712" y="2347702"/>
            <a:ext cx="2158592" cy="9144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ar-SA" altLang="ar-EG" sz="2600" b="1" dirty="0" smtClean="0">
                <a:solidFill>
                  <a:schemeClr val="bg1"/>
                </a:solidFill>
                <a:latin typeface="Tahoma" pitchFamily="34" charset="0"/>
              </a:rPr>
              <a:t> النظام البرلماني</a:t>
            </a:r>
            <a:endParaRPr lang="en-US" altLang="ar-EG" sz="2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4705756" y="2362034"/>
            <a:ext cx="2057131" cy="9144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ar-SA" altLang="ar-EG" sz="2600" b="1" dirty="0" smtClean="0">
                <a:solidFill>
                  <a:schemeClr val="bg1"/>
                </a:solidFill>
                <a:latin typeface="Tahoma" pitchFamily="34" charset="0"/>
              </a:rPr>
              <a:t>النظام الرئاسي</a:t>
            </a:r>
            <a:endParaRPr lang="en-US" altLang="ar-EG" sz="2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2217266" y="2352306"/>
            <a:ext cx="2299654" cy="9144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ar-SA" altLang="ar-EG" sz="2600" b="1" dirty="0" smtClean="0">
                <a:solidFill>
                  <a:schemeClr val="bg1"/>
                </a:solidFill>
                <a:latin typeface="Tahoma" pitchFamily="34" charset="0"/>
              </a:rPr>
              <a:t>النظام الشبه رئاسي</a:t>
            </a:r>
            <a:endParaRPr lang="en-US" altLang="ar-EG" sz="2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5650112" y="1685316"/>
            <a:ext cx="0" cy="685800"/>
          </a:xfrm>
          <a:prstGeom prst="line">
            <a:avLst/>
          </a:prstGeom>
          <a:noFill/>
          <a:ln w="38100">
            <a:solidFill>
              <a:schemeClr val="accent3">
                <a:lumMod val="9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solidFill>
                <a:schemeClr val="bg1"/>
              </a:solidFill>
            </a:endParaRPr>
          </a:p>
        </p:txBody>
      </p:sp>
      <p:sp>
        <p:nvSpPr>
          <p:cNvPr id="40" name="AutoShape 3107"/>
          <p:cNvSpPr>
            <a:spLocks noChangeArrowheads="1"/>
          </p:cNvSpPr>
          <p:nvPr/>
        </p:nvSpPr>
        <p:spPr bwMode="auto">
          <a:xfrm>
            <a:off x="1367524" y="759614"/>
            <a:ext cx="6516844" cy="510778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400" dirty="0" smtClean="0">
                <a:solidFill>
                  <a:srgbClr val="FFFF00"/>
                </a:solidFill>
                <a:cs typeface="PT Bold Heading" pitchFamily="2" charset="-78"/>
              </a:rPr>
              <a:t>أنواع النظم السياسية</a:t>
            </a:r>
            <a:r>
              <a:rPr lang="ar-IQ" sz="2400" dirty="0" smtClean="0">
                <a:solidFill>
                  <a:srgbClr val="FFFF00"/>
                </a:solidFill>
                <a:cs typeface="PT Bold Heading" pitchFamily="2" charset="-78"/>
              </a:rPr>
              <a:t> </a:t>
            </a:r>
            <a:r>
              <a:rPr lang="ar-SA" sz="2400" dirty="0" smtClean="0">
                <a:solidFill>
                  <a:srgbClr val="FFFF00"/>
                </a:solidFill>
                <a:cs typeface="PT Bold Heading" pitchFamily="2" charset="-78"/>
              </a:rPr>
              <a:t>في العالم</a:t>
            </a:r>
            <a:endParaRPr lang="ar-EG" sz="2400" dirty="0">
              <a:solidFill>
                <a:srgbClr val="FFFF00"/>
              </a:solidFill>
              <a:cs typeface="PT Bold Heading" pitchFamily="2" charset="-78"/>
            </a:endParaRPr>
          </a:p>
        </p:txBody>
      </p:sp>
      <p:sp>
        <p:nvSpPr>
          <p:cNvPr id="41" name="Oval 18"/>
          <p:cNvSpPr>
            <a:spLocks noChangeArrowheads="1"/>
          </p:cNvSpPr>
          <p:nvPr/>
        </p:nvSpPr>
        <p:spPr bwMode="auto">
          <a:xfrm>
            <a:off x="19951" y="2366019"/>
            <a:ext cx="2075001" cy="9144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ar-SA" altLang="ar-EG" sz="2600" b="1" dirty="0" smtClean="0">
                <a:solidFill>
                  <a:schemeClr val="bg1"/>
                </a:solidFill>
                <a:latin typeface="Tahoma" pitchFamily="34" charset="0"/>
              </a:rPr>
              <a:t>حكومة الجمعية</a:t>
            </a:r>
            <a:endParaRPr lang="en-US" altLang="ar-EG" sz="2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150431" y="4001326"/>
            <a:ext cx="12701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ar-EG" sz="2200" b="1" dirty="0" smtClean="0">
                <a:latin typeface="Tahoma" pitchFamily="34" charset="0"/>
              </a:rPr>
              <a:t>سويسرا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99" y="3289466"/>
            <a:ext cx="280754" cy="35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246222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8203" grpId="0"/>
      <p:bldP spid="8208" grpId="0" animBg="1"/>
      <p:bldP spid="8209" grpId="0" animBg="1"/>
      <p:bldP spid="8210" grpId="0" animBg="1"/>
      <p:bldP spid="40" grpId="0" animBg="1"/>
      <p:bldP spid="4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حدود العراق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0"/>
            <a:ext cx="9119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 smtClean="0"/>
              <a:t>نظرية الفصل بين السلطات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ar-IQ" sz="2800" dirty="0" smtClean="0">
                <a:cs typeface="Ali-A-Jiddah" pitchFamily="2" charset="-78"/>
              </a:rPr>
              <a:t>      يقصد به تقسيم الوظائف وتوزيع الصلاحيات بين المؤسسات الدستورية الثلاث (</a:t>
            </a:r>
            <a:r>
              <a:rPr lang="ar-IQ" sz="2800" dirty="0" smtClean="0">
                <a:solidFill>
                  <a:srgbClr val="FF0000"/>
                </a:solidFill>
                <a:cs typeface="Ali-A-Jiddah" pitchFamily="2" charset="-78"/>
              </a:rPr>
              <a:t>التشريعية، التنفيذية، القضائية</a:t>
            </a:r>
            <a:r>
              <a:rPr lang="ar-IQ" sz="2800" dirty="0" smtClean="0">
                <a:cs typeface="Ali-A-Jiddah" pitchFamily="2" charset="-78"/>
              </a:rPr>
              <a:t>) في الدولة، وتنظيم العلاقة بينهما، لأجل عدم تمركز السلطة بشكل فردي بيد مؤسسة واحدة أو شخص الرئيس. 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8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15584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IQ" sz="4000" b="1" dirty="0" smtClean="0">
                <a:solidFill>
                  <a:srgbClr val="FF0000"/>
                </a:solidFill>
              </a:rPr>
              <a:t>السلطات الثلاث العامة في الدولة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2" y="1589888"/>
            <a:ext cx="7704856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شكل بيضاوي 6"/>
          <p:cNvSpPr/>
          <p:nvPr/>
        </p:nvSpPr>
        <p:spPr>
          <a:xfrm>
            <a:off x="3589160" y="3275256"/>
            <a:ext cx="1872208" cy="919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15584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IQ" sz="4000" b="1" dirty="0" smtClean="0">
                <a:solidFill>
                  <a:srgbClr val="FF0000"/>
                </a:solidFill>
              </a:rPr>
              <a:t>السلطات الثلاث العامة في الدولة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589160" y="3275256"/>
            <a:ext cx="1872208" cy="919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6" y="1405056"/>
            <a:ext cx="766033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6400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IQ" sz="4000" b="1" dirty="0" smtClean="0">
                <a:solidFill>
                  <a:srgbClr val="FF0000"/>
                </a:solidFill>
              </a:rPr>
              <a:t>نظرية الفصل بين السلطات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425976" y="1432232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smtClean="0">
                <a:solidFill>
                  <a:srgbClr val="0070C0"/>
                </a:solidFill>
              </a:rPr>
              <a:t>جون لوك </a:t>
            </a:r>
            <a:r>
              <a:rPr lang="ar-IQ" sz="3000" b="1" dirty="0">
                <a:solidFill>
                  <a:srgbClr val="0070C0"/>
                </a:solidFill>
              </a:rPr>
              <a:t>(1632- 1704)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6521921" cy="434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00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6400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IQ" sz="4000" b="1" dirty="0" smtClean="0">
                <a:solidFill>
                  <a:srgbClr val="FF0000"/>
                </a:solidFill>
              </a:rPr>
              <a:t>نظرية الفصل بين السلطات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425976" y="1432232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err="1" smtClean="0">
                <a:solidFill>
                  <a:srgbClr val="0070C0"/>
                </a:solidFill>
              </a:rPr>
              <a:t>مونتسكيو</a:t>
            </a:r>
            <a:r>
              <a:rPr lang="ar-IQ" sz="3000" b="1" dirty="0" smtClean="0">
                <a:solidFill>
                  <a:srgbClr val="0070C0"/>
                </a:solidFill>
              </a:rPr>
              <a:t> </a:t>
            </a:r>
            <a:r>
              <a:rPr lang="ar-IQ" sz="3000" b="1" dirty="0">
                <a:solidFill>
                  <a:srgbClr val="0070C0"/>
                </a:solidFill>
              </a:rPr>
              <a:t>(1689-1755)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2" y="2089661"/>
            <a:ext cx="4572500" cy="457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4498</TotalTime>
  <Words>326</Words>
  <Application>Microsoft Office PowerPoint</Application>
  <PresentationFormat>عرض على الشاشة (3:4)‏</PresentationFormat>
  <Paragraphs>62</Paragraphs>
  <Slides>19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نظرية الفصل بين السلطات :</vt:lpstr>
      <vt:lpstr>السلطات الثلاث العامة في الدولة</vt:lpstr>
      <vt:lpstr>السلطات الثلاث العامة في الدولة</vt:lpstr>
      <vt:lpstr>نظرية الفصل بين السلطات</vt:lpstr>
      <vt:lpstr>نظرية الفصل بين السلطات</vt:lpstr>
      <vt:lpstr>السلطة التشريعية/ مجلس النواب</vt:lpstr>
      <vt:lpstr>السلطة التشريعية/ مجلس النواب العراقي </vt:lpstr>
      <vt:lpstr>عرض تقديمي في PowerPoint</vt:lpstr>
      <vt:lpstr>عرض تقديمي في PowerPoint</vt:lpstr>
      <vt:lpstr>السلطة التنفيذية/ رئاسة الجمهورية </vt:lpstr>
      <vt:lpstr>السلطة التنفيذية/ رئاسة الوزراء </vt:lpstr>
      <vt:lpstr>رئاسة الجمهورية (الرئيس، نائب الرئيس)   </vt:lpstr>
      <vt:lpstr>عرض تقديمي في PowerPoint</vt:lpstr>
      <vt:lpstr>السلطة القضائية</vt:lpstr>
      <vt:lpstr>السلطة القضائية الاتحادية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Niwar</dc:creator>
  <cp:lastModifiedBy>dell</cp:lastModifiedBy>
  <cp:revision>840</cp:revision>
  <dcterms:created xsi:type="dcterms:W3CDTF">2021-01-07T07:14:02Z</dcterms:created>
  <dcterms:modified xsi:type="dcterms:W3CDTF">2025-09-07T06:33:11Z</dcterms:modified>
</cp:coreProperties>
</file>