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notesMasterIdLst>
    <p:notesMasterId r:id="rId9"/>
  </p:notesMasterIdLst>
  <p:sldIdLst>
    <p:sldId id="318" r:id="rId2"/>
    <p:sldId id="338" r:id="rId3"/>
    <p:sldId id="321" r:id="rId4"/>
    <p:sldId id="352" r:id="rId5"/>
    <p:sldId id="353" r:id="rId6"/>
    <p:sldId id="354" r:id="rId7"/>
    <p:sldId id="357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2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3E0CE-62F8-4B0E-BB85-0B1FDA5246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13FFA-5406-4E1D-AA11-05B1F3273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93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med">
    <p:cut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82352" y="2952224"/>
            <a:ext cx="9036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 of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Baath</a:t>
            </a: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</a:t>
            </a:r>
          </a:p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Iraq</a:t>
            </a:r>
            <a:endParaRPr lang="en-GB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1"/>
          </p:nvPr>
        </p:nvSpPr>
        <p:spPr>
          <a:xfrm>
            <a:off x="590900" y="4697968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ar-IQ" sz="4500" b="1" dirty="0" smtClean="0">
                <a:solidFill>
                  <a:schemeClr val="bg1"/>
                </a:solidFill>
              </a:rPr>
              <a:t>جرائم نظام البعث في العراق</a:t>
            </a:r>
            <a:endParaRPr lang="en-US" sz="4500" b="1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030" y="785290"/>
            <a:ext cx="2079625" cy="210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98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" y="785813"/>
            <a:ext cx="9144000" cy="6337300"/>
          </a:xfrm>
        </p:spPr>
        <p:txBody>
          <a:bodyPr/>
          <a:lstStyle/>
          <a:p>
            <a:pPr>
              <a:buFontTx/>
              <a:buNone/>
            </a:pPr>
            <a:r>
              <a:rPr lang="ar-EG" altLang="ar-EG" dirty="0" smtClean="0"/>
              <a:t>.</a:t>
            </a:r>
            <a:endParaRPr lang="en-US" altLang="ar-EG" dirty="0" smtClean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990600" y="858838"/>
            <a:ext cx="7391400" cy="0"/>
          </a:xfrm>
          <a:prstGeom prst="line">
            <a:avLst/>
          </a:prstGeom>
          <a:noFill/>
          <a:ln w="57150" cmpd="thinThick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ar-EG"/>
          </a:p>
        </p:txBody>
      </p:sp>
      <p:sp>
        <p:nvSpPr>
          <p:cNvPr id="8201" name="Text Box 19"/>
          <p:cNvSpPr txBox="1">
            <a:spLocks noChangeArrowheads="1"/>
          </p:cNvSpPr>
          <p:nvPr/>
        </p:nvSpPr>
        <p:spPr bwMode="auto">
          <a:xfrm>
            <a:off x="1367524" y="3312279"/>
            <a:ext cx="6516844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IQ" altLang="ar-EG" sz="4000" b="1" dirty="0">
                <a:latin typeface="Tahoma" pitchFamily="34" charset="0"/>
              </a:rPr>
              <a:t>انتهاكات نظام حزب البعث للحقوق والحريات العامة في </a:t>
            </a:r>
            <a:r>
              <a:rPr lang="ar-IQ" altLang="ar-EG" sz="4000" b="1" dirty="0" smtClean="0">
                <a:latin typeface="Tahoma" pitchFamily="34" charset="0"/>
              </a:rPr>
              <a:t>العراق</a:t>
            </a:r>
          </a:p>
          <a:p>
            <a:pPr algn="ctr">
              <a:spcBef>
                <a:spcPct val="50000"/>
              </a:spcBef>
            </a:pPr>
            <a:endParaRPr lang="ar-IQ" altLang="ar-EG" sz="4000" b="1" dirty="0">
              <a:latin typeface="Tahoma" pitchFamily="34" charset="0"/>
            </a:endParaRP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4638269" y="1303338"/>
            <a:ext cx="0" cy="7620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40" name="AutoShape 3107"/>
          <p:cNvSpPr>
            <a:spLocks noChangeArrowheads="1"/>
          </p:cNvSpPr>
          <p:nvPr/>
        </p:nvSpPr>
        <p:spPr bwMode="auto">
          <a:xfrm>
            <a:off x="1367524" y="759614"/>
            <a:ext cx="6516844" cy="1634490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ar-IQ" sz="3000" dirty="0" smtClean="0">
              <a:solidFill>
                <a:srgbClr val="00B0F0"/>
              </a:solidFill>
              <a:cs typeface="PT Bold Heading" pitchFamily="2" charset="-78"/>
            </a:endParaRPr>
          </a:p>
          <a:p>
            <a:pPr algn="ctr"/>
            <a:r>
              <a:rPr lang="ar-IQ" sz="3000" dirty="0" smtClean="0">
                <a:solidFill>
                  <a:srgbClr val="00B0F0"/>
                </a:solidFill>
                <a:cs typeface="PT Bold Heading" pitchFamily="2" charset="-78"/>
              </a:rPr>
              <a:t>المحـاضـرة الثـالثـة </a:t>
            </a:r>
          </a:p>
          <a:p>
            <a:pPr algn="ctr"/>
            <a:endParaRPr lang="ar-EG" sz="3000" dirty="0">
              <a:solidFill>
                <a:srgbClr val="FFFF00"/>
              </a:solidFill>
              <a:cs typeface="PT Bold Heading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9246222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build="p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4"/>
          <p:cNvSpPr txBox="1">
            <a:spLocks/>
          </p:cNvSpPr>
          <p:nvPr/>
        </p:nvSpPr>
        <p:spPr>
          <a:xfrm>
            <a:off x="342984" y="805624"/>
            <a:ext cx="8298504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IQ" sz="4000" u="sng" dirty="0" smtClean="0">
                <a:solidFill>
                  <a:srgbClr val="FF0000"/>
                </a:solidFill>
              </a:rPr>
              <a:t>انتهاكات النظام البعثي للحقوق والحريات العامة</a:t>
            </a:r>
            <a:endParaRPr lang="ar-IQ" sz="4000" u="sng" dirty="0">
              <a:solidFill>
                <a:srgbClr val="FF0000"/>
              </a:solidFill>
            </a:endParaRPr>
          </a:p>
        </p:txBody>
      </p:sp>
      <p:sp>
        <p:nvSpPr>
          <p:cNvPr id="6" name="عنصر نائب للمحتوى 4"/>
          <p:cNvSpPr txBox="1">
            <a:spLocks/>
          </p:cNvSpPr>
          <p:nvPr/>
        </p:nvSpPr>
        <p:spPr>
          <a:xfrm>
            <a:off x="511359" y="2276872"/>
            <a:ext cx="8298504" cy="4392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/>
            <a:endParaRPr lang="ar-IQ" sz="2800" dirty="0" smtClean="0">
              <a:solidFill>
                <a:srgbClr val="00B0F0"/>
              </a:solidFill>
            </a:endParaRPr>
          </a:p>
          <a:p>
            <a:pPr algn="just" rtl="1"/>
            <a:endParaRPr lang="en-US" sz="2800" dirty="0"/>
          </a:p>
        </p:txBody>
      </p:sp>
      <p:grpSp>
        <p:nvGrpSpPr>
          <p:cNvPr id="3" name="مجموعة 2"/>
          <p:cNvGrpSpPr/>
          <p:nvPr/>
        </p:nvGrpSpPr>
        <p:grpSpPr>
          <a:xfrm>
            <a:off x="2331466" y="1640432"/>
            <a:ext cx="5708716" cy="4964100"/>
            <a:chOff x="2331466" y="1620976"/>
            <a:chExt cx="5708716" cy="4964100"/>
          </a:xfrm>
        </p:grpSpPr>
        <p:sp>
          <p:nvSpPr>
            <p:cNvPr id="5" name="مثلث متساوي الساقين 4"/>
            <p:cNvSpPr/>
            <p:nvPr/>
          </p:nvSpPr>
          <p:spPr>
            <a:xfrm>
              <a:off x="2331466" y="1620976"/>
              <a:ext cx="4964100" cy="4964100"/>
            </a:xfrm>
            <a:prstGeom prst="triangl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شكل حر 6"/>
            <p:cNvSpPr/>
            <p:nvPr/>
          </p:nvSpPr>
          <p:spPr>
            <a:xfrm>
              <a:off x="4813517" y="1944949"/>
              <a:ext cx="3226665" cy="960540"/>
            </a:xfrm>
            <a:custGeom>
              <a:avLst/>
              <a:gdLst>
                <a:gd name="connsiteX0" fmla="*/ 0 w 3226665"/>
                <a:gd name="connsiteY0" fmla="*/ 195853 h 1175095"/>
                <a:gd name="connsiteX1" fmla="*/ 195853 w 3226665"/>
                <a:gd name="connsiteY1" fmla="*/ 0 h 1175095"/>
                <a:gd name="connsiteX2" fmla="*/ 3030812 w 3226665"/>
                <a:gd name="connsiteY2" fmla="*/ 0 h 1175095"/>
                <a:gd name="connsiteX3" fmla="*/ 3226665 w 3226665"/>
                <a:gd name="connsiteY3" fmla="*/ 195853 h 1175095"/>
                <a:gd name="connsiteX4" fmla="*/ 3226665 w 3226665"/>
                <a:gd name="connsiteY4" fmla="*/ 979242 h 1175095"/>
                <a:gd name="connsiteX5" fmla="*/ 3030812 w 3226665"/>
                <a:gd name="connsiteY5" fmla="*/ 1175095 h 1175095"/>
                <a:gd name="connsiteX6" fmla="*/ 195853 w 3226665"/>
                <a:gd name="connsiteY6" fmla="*/ 1175095 h 1175095"/>
                <a:gd name="connsiteX7" fmla="*/ 0 w 3226665"/>
                <a:gd name="connsiteY7" fmla="*/ 979242 h 1175095"/>
                <a:gd name="connsiteX8" fmla="*/ 0 w 3226665"/>
                <a:gd name="connsiteY8" fmla="*/ 195853 h 1175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6665" h="1175095">
                  <a:moveTo>
                    <a:pt x="0" y="195853"/>
                  </a:moveTo>
                  <a:cubicBezTo>
                    <a:pt x="0" y="87686"/>
                    <a:pt x="87686" y="0"/>
                    <a:pt x="195853" y="0"/>
                  </a:cubicBezTo>
                  <a:lnTo>
                    <a:pt x="3030812" y="0"/>
                  </a:lnTo>
                  <a:cubicBezTo>
                    <a:pt x="3138979" y="0"/>
                    <a:pt x="3226665" y="87686"/>
                    <a:pt x="3226665" y="195853"/>
                  </a:cubicBezTo>
                  <a:lnTo>
                    <a:pt x="3226665" y="979242"/>
                  </a:lnTo>
                  <a:cubicBezTo>
                    <a:pt x="3226665" y="1087409"/>
                    <a:pt x="3138979" y="1175095"/>
                    <a:pt x="3030812" y="1175095"/>
                  </a:cubicBezTo>
                  <a:lnTo>
                    <a:pt x="195853" y="1175095"/>
                  </a:lnTo>
                  <a:cubicBezTo>
                    <a:pt x="87686" y="1175095"/>
                    <a:pt x="0" y="1087409"/>
                    <a:pt x="0" y="979242"/>
                  </a:cubicBezTo>
                  <a:lnTo>
                    <a:pt x="0" y="195853"/>
                  </a:lnTo>
                  <a:close/>
                </a:path>
              </a:pathLst>
            </a:custGeom>
          </p:spPr>
          <p:style>
            <a:lnRef idx="2">
              <a:schemeClr val="accent3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713" tIns="190713" rIns="190713" bIns="190713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IQ" sz="3500" kern="1200" dirty="0" smtClean="0">
                  <a:cs typeface="Rebar - A - Jeddah" pitchFamily="2" charset="-78"/>
                </a:rPr>
                <a:t>دستور 1968</a:t>
              </a:r>
              <a:endParaRPr lang="en-US" sz="3500" kern="1200" dirty="0">
                <a:cs typeface="Rebar - A - Jeddah" pitchFamily="2" charset="-78"/>
              </a:endParaRPr>
            </a:p>
          </p:txBody>
        </p:sp>
        <p:sp>
          <p:nvSpPr>
            <p:cNvPr id="8" name="شكل حر 7"/>
            <p:cNvSpPr/>
            <p:nvPr/>
          </p:nvSpPr>
          <p:spPr>
            <a:xfrm>
              <a:off x="4801046" y="3187397"/>
              <a:ext cx="3226665" cy="915630"/>
            </a:xfrm>
            <a:custGeom>
              <a:avLst/>
              <a:gdLst>
                <a:gd name="connsiteX0" fmla="*/ 0 w 3226665"/>
                <a:gd name="connsiteY0" fmla="*/ 195853 h 1175095"/>
                <a:gd name="connsiteX1" fmla="*/ 195853 w 3226665"/>
                <a:gd name="connsiteY1" fmla="*/ 0 h 1175095"/>
                <a:gd name="connsiteX2" fmla="*/ 3030812 w 3226665"/>
                <a:gd name="connsiteY2" fmla="*/ 0 h 1175095"/>
                <a:gd name="connsiteX3" fmla="*/ 3226665 w 3226665"/>
                <a:gd name="connsiteY3" fmla="*/ 195853 h 1175095"/>
                <a:gd name="connsiteX4" fmla="*/ 3226665 w 3226665"/>
                <a:gd name="connsiteY4" fmla="*/ 979242 h 1175095"/>
                <a:gd name="connsiteX5" fmla="*/ 3030812 w 3226665"/>
                <a:gd name="connsiteY5" fmla="*/ 1175095 h 1175095"/>
                <a:gd name="connsiteX6" fmla="*/ 195853 w 3226665"/>
                <a:gd name="connsiteY6" fmla="*/ 1175095 h 1175095"/>
                <a:gd name="connsiteX7" fmla="*/ 0 w 3226665"/>
                <a:gd name="connsiteY7" fmla="*/ 979242 h 1175095"/>
                <a:gd name="connsiteX8" fmla="*/ 0 w 3226665"/>
                <a:gd name="connsiteY8" fmla="*/ 195853 h 1175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6665" h="1175095">
                  <a:moveTo>
                    <a:pt x="0" y="195853"/>
                  </a:moveTo>
                  <a:cubicBezTo>
                    <a:pt x="0" y="87686"/>
                    <a:pt x="87686" y="0"/>
                    <a:pt x="195853" y="0"/>
                  </a:cubicBezTo>
                  <a:lnTo>
                    <a:pt x="3030812" y="0"/>
                  </a:lnTo>
                  <a:cubicBezTo>
                    <a:pt x="3138979" y="0"/>
                    <a:pt x="3226665" y="87686"/>
                    <a:pt x="3226665" y="195853"/>
                  </a:cubicBezTo>
                  <a:lnTo>
                    <a:pt x="3226665" y="979242"/>
                  </a:lnTo>
                  <a:cubicBezTo>
                    <a:pt x="3226665" y="1087409"/>
                    <a:pt x="3138979" y="1175095"/>
                    <a:pt x="3030812" y="1175095"/>
                  </a:cubicBezTo>
                  <a:lnTo>
                    <a:pt x="195853" y="1175095"/>
                  </a:lnTo>
                  <a:cubicBezTo>
                    <a:pt x="87686" y="1175095"/>
                    <a:pt x="0" y="1087409"/>
                    <a:pt x="0" y="979242"/>
                  </a:cubicBezTo>
                  <a:lnTo>
                    <a:pt x="0" y="195853"/>
                  </a:lnTo>
                  <a:close/>
                </a:path>
              </a:pathLst>
            </a:custGeom>
          </p:spPr>
          <p:style>
            <a:lnRef idx="2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713" tIns="190713" rIns="190713" bIns="190713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IQ" sz="3500" kern="1200" dirty="0" smtClean="0">
                  <a:cs typeface="Rebar - A - Jeddah" pitchFamily="2" charset="-78"/>
                </a:rPr>
                <a:t>دستور 1970</a:t>
              </a:r>
              <a:endParaRPr lang="en-US" sz="3500" kern="1200" dirty="0">
                <a:cs typeface="Rebar - A - Jeddah" pitchFamily="2" charset="-78"/>
              </a:endParaRPr>
            </a:p>
          </p:txBody>
        </p:sp>
        <p:sp>
          <p:nvSpPr>
            <p:cNvPr id="9" name="شكل حر 8"/>
            <p:cNvSpPr/>
            <p:nvPr/>
          </p:nvSpPr>
          <p:spPr>
            <a:xfrm>
              <a:off x="4813517" y="4404081"/>
              <a:ext cx="3226665" cy="877671"/>
            </a:xfrm>
            <a:custGeom>
              <a:avLst/>
              <a:gdLst>
                <a:gd name="connsiteX0" fmla="*/ 0 w 3226665"/>
                <a:gd name="connsiteY0" fmla="*/ 195853 h 1175095"/>
                <a:gd name="connsiteX1" fmla="*/ 195853 w 3226665"/>
                <a:gd name="connsiteY1" fmla="*/ 0 h 1175095"/>
                <a:gd name="connsiteX2" fmla="*/ 3030812 w 3226665"/>
                <a:gd name="connsiteY2" fmla="*/ 0 h 1175095"/>
                <a:gd name="connsiteX3" fmla="*/ 3226665 w 3226665"/>
                <a:gd name="connsiteY3" fmla="*/ 195853 h 1175095"/>
                <a:gd name="connsiteX4" fmla="*/ 3226665 w 3226665"/>
                <a:gd name="connsiteY4" fmla="*/ 979242 h 1175095"/>
                <a:gd name="connsiteX5" fmla="*/ 3030812 w 3226665"/>
                <a:gd name="connsiteY5" fmla="*/ 1175095 h 1175095"/>
                <a:gd name="connsiteX6" fmla="*/ 195853 w 3226665"/>
                <a:gd name="connsiteY6" fmla="*/ 1175095 h 1175095"/>
                <a:gd name="connsiteX7" fmla="*/ 0 w 3226665"/>
                <a:gd name="connsiteY7" fmla="*/ 979242 h 1175095"/>
                <a:gd name="connsiteX8" fmla="*/ 0 w 3226665"/>
                <a:gd name="connsiteY8" fmla="*/ 195853 h 1175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26665" h="1175095">
                  <a:moveTo>
                    <a:pt x="0" y="195853"/>
                  </a:moveTo>
                  <a:cubicBezTo>
                    <a:pt x="0" y="87686"/>
                    <a:pt x="87686" y="0"/>
                    <a:pt x="195853" y="0"/>
                  </a:cubicBezTo>
                  <a:lnTo>
                    <a:pt x="3030812" y="0"/>
                  </a:lnTo>
                  <a:cubicBezTo>
                    <a:pt x="3138979" y="0"/>
                    <a:pt x="3226665" y="87686"/>
                    <a:pt x="3226665" y="195853"/>
                  </a:cubicBezTo>
                  <a:lnTo>
                    <a:pt x="3226665" y="979242"/>
                  </a:lnTo>
                  <a:cubicBezTo>
                    <a:pt x="3226665" y="1087409"/>
                    <a:pt x="3138979" y="1175095"/>
                    <a:pt x="3030812" y="1175095"/>
                  </a:cubicBezTo>
                  <a:lnTo>
                    <a:pt x="195853" y="1175095"/>
                  </a:lnTo>
                  <a:cubicBezTo>
                    <a:pt x="87686" y="1175095"/>
                    <a:pt x="0" y="1087409"/>
                    <a:pt x="0" y="979242"/>
                  </a:cubicBezTo>
                  <a:lnTo>
                    <a:pt x="0" y="195853"/>
                  </a:lnTo>
                  <a:close/>
                </a:path>
              </a:pathLst>
            </a:custGeom>
          </p:spPr>
          <p:style>
            <a:lnRef idx="2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4043" tIns="164043" rIns="164043" bIns="164043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IQ" sz="2800" kern="1200" dirty="0" smtClean="0">
                  <a:cs typeface="Rebar - A - Jeddah" pitchFamily="2" charset="-78"/>
                </a:rPr>
                <a:t>انتخابات 1980</a:t>
              </a:r>
              <a:endParaRPr lang="en-US" sz="2800" kern="1200" dirty="0">
                <a:cs typeface="Rebar - A - Jeddah" pitchFamily="2" charset="-78"/>
              </a:endParaRPr>
            </a:p>
          </p:txBody>
        </p:sp>
      </p:grpSp>
      <p:sp>
        <p:nvSpPr>
          <p:cNvPr id="10" name="شكل حر 9"/>
          <p:cNvSpPr/>
          <p:nvPr/>
        </p:nvSpPr>
        <p:spPr>
          <a:xfrm>
            <a:off x="4841501" y="5423611"/>
            <a:ext cx="3226665" cy="957718"/>
          </a:xfrm>
          <a:custGeom>
            <a:avLst/>
            <a:gdLst>
              <a:gd name="connsiteX0" fmla="*/ 0 w 3226665"/>
              <a:gd name="connsiteY0" fmla="*/ 195853 h 1175095"/>
              <a:gd name="connsiteX1" fmla="*/ 195853 w 3226665"/>
              <a:gd name="connsiteY1" fmla="*/ 0 h 1175095"/>
              <a:gd name="connsiteX2" fmla="*/ 3030812 w 3226665"/>
              <a:gd name="connsiteY2" fmla="*/ 0 h 1175095"/>
              <a:gd name="connsiteX3" fmla="*/ 3226665 w 3226665"/>
              <a:gd name="connsiteY3" fmla="*/ 195853 h 1175095"/>
              <a:gd name="connsiteX4" fmla="*/ 3226665 w 3226665"/>
              <a:gd name="connsiteY4" fmla="*/ 979242 h 1175095"/>
              <a:gd name="connsiteX5" fmla="*/ 3030812 w 3226665"/>
              <a:gd name="connsiteY5" fmla="*/ 1175095 h 1175095"/>
              <a:gd name="connsiteX6" fmla="*/ 195853 w 3226665"/>
              <a:gd name="connsiteY6" fmla="*/ 1175095 h 1175095"/>
              <a:gd name="connsiteX7" fmla="*/ 0 w 3226665"/>
              <a:gd name="connsiteY7" fmla="*/ 979242 h 1175095"/>
              <a:gd name="connsiteX8" fmla="*/ 0 w 3226665"/>
              <a:gd name="connsiteY8" fmla="*/ 195853 h 117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26665" h="1175095">
                <a:moveTo>
                  <a:pt x="0" y="195853"/>
                </a:moveTo>
                <a:cubicBezTo>
                  <a:pt x="0" y="87686"/>
                  <a:pt x="87686" y="0"/>
                  <a:pt x="195853" y="0"/>
                </a:cubicBezTo>
                <a:lnTo>
                  <a:pt x="3030812" y="0"/>
                </a:lnTo>
                <a:cubicBezTo>
                  <a:pt x="3138979" y="0"/>
                  <a:pt x="3226665" y="87686"/>
                  <a:pt x="3226665" y="195853"/>
                </a:cubicBezTo>
                <a:lnTo>
                  <a:pt x="3226665" y="979242"/>
                </a:lnTo>
                <a:cubicBezTo>
                  <a:pt x="3226665" y="1087409"/>
                  <a:pt x="3138979" y="1175095"/>
                  <a:pt x="3030812" y="1175095"/>
                </a:cubicBezTo>
                <a:lnTo>
                  <a:pt x="195853" y="1175095"/>
                </a:lnTo>
                <a:cubicBezTo>
                  <a:pt x="87686" y="1175095"/>
                  <a:pt x="0" y="1087409"/>
                  <a:pt x="0" y="979242"/>
                </a:cubicBezTo>
                <a:lnTo>
                  <a:pt x="0" y="195853"/>
                </a:lnTo>
                <a:close/>
              </a:path>
            </a:pathLst>
          </a:custGeom>
        </p:spPr>
        <p:style>
          <a:lnRef idx="2">
            <a:schemeClr val="accent3">
              <a:alpha val="90000"/>
              <a:hueOff val="0"/>
              <a:satOff val="0"/>
              <a:lumOff val="0"/>
              <a:alphaOff val="-4000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4043" tIns="164043" rIns="164043" bIns="164043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IQ" sz="2800" kern="1200" dirty="0" smtClean="0">
                <a:cs typeface="Rebar - A - Jeddah" pitchFamily="2" charset="-78"/>
              </a:rPr>
              <a:t>استفتاء  1995</a:t>
            </a:r>
            <a:endParaRPr lang="en-US" sz="2800" kern="1200" dirty="0">
              <a:cs typeface="Rebar - A - Jeddah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784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err="1" smtClean="0">
                <a:solidFill>
                  <a:srgbClr val="FF0000"/>
                </a:solidFill>
              </a:rPr>
              <a:t>إنتهاكات</a:t>
            </a:r>
            <a:r>
              <a:rPr lang="ar-SA" sz="4000" b="1" dirty="0" smtClean="0">
                <a:solidFill>
                  <a:srgbClr val="FF0000"/>
                </a:solidFill>
              </a:rPr>
              <a:t> نظام حزب البعث في العراق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4680"/>
            <a:ext cx="8507288" cy="5328592"/>
          </a:xfrm>
        </p:spPr>
        <p:txBody>
          <a:bodyPr>
            <a:normAutofit fontScale="92500" lnSpcReduction="10000"/>
          </a:bodyPr>
          <a:lstStyle/>
          <a:p>
            <a:pPr marL="0" indent="0" algn="just" rtl="1">
              <a:buNone/>
            </a:pPr>
            <a:r>
              <a:rPr lang="ar-IQ" sz="2800" dirty="0" smtClean="0">
                <a:solidFill>
                  <a:srgbClr val="FF0000"/>
                </a:solidFill>
                <a:cs typeface="Ali-A-Jiddah" pitchFamily="2" charset="-78"/>
              </a:rPr>
              <a:t>- </a:t>
            </a:r>
            <a:r>
              <a:rPr lang="ar-SA" sz="2800" dirty="0" smtClean="0">
                <a:cs typeface="Ali-A-Jiddah" pitchFamily="2" charset="-78"/>
              </a:rPr>
              <a:t>منع تشكيل الأحزاب السياسية للمدة 1968-2003.</a:t>
            </a:r>
            <a:endParaRPr lang="ar-IQ" sz="280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endParaRPr lang="ar-IQ" sz="105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IQ" sz="28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800" dirty="0" smtClean="0">
                <a:cs typeface="Ali-A-Jiddah" pitchFamily="2" charset="-78"/>
              </a:rPr>
              <a:t> </a:t>
            </a:r>
            <a:r>
              <a:rPr lang="ar-SA" sz="2800" dirty="0" smtClean="0">
                <a:cs typeface="Ali-A-Jiddah" pitchFamily="2" charset="-78"/>
              </a:rPr>
              <a:t>تقييد حرية الصحافة</a:t>
            </a:r>
            <a:r>
              <a:rPr lang="ar-IQ" sz="2800" dirty="0" smtClean="0">
                <a:cs typeface="Ali-A-Jiddah" pitchFamily="2" charset="-78"/>
              </a:rPr>
              <a:t>.</a:t>
            </a:r>
          </a:p>
          <a:p>
            <a:pPr marL="0" indent="0" algn="just" rtl="1">
              <a:buNone/>
            </a:pPr>
            <a:endParaRPr lang="ar-IQ" sz="105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SA" sz="2800" dirty="0" smtClean="0">
                <a:solidFill>
                  <a:srgbClr val="FF0000"/>
                </a:solidFill>
                <a:cs typeface="Ali-A-Jiddah" pitchFamily="2" charset="-78"/>
              </a:rPr>
              <a:t>- </a:t>
            </a:r>
            <a:r>
              <a:rPr lang="ar-SA" sz="2800" dirty="0" smtClean="0">
                <a:cs typeface="Ali-A-Jiddah" pitchFamily="2" charset="-78"/>
              </a:rPr>
              <a:t>امتلاك رئيس الجمهورية حق اصدارات القرارات لها قوة القانون من دون وجود جهة رقابية فعالة تس</a:t>
            </a:r>
            <a:r>
              <a:rPr lang="ar-IQ" sz="2800" dirty="0">
                <a:cs typeface="Ali-A-Jiddah" pitchFamily="2" charset="-78"/>
              </a:rPr>
              <a:t>ت</a:t>
            </a:r>
            <a:r>
              <a:rPr lang="ar-SA" sz="2800" dirty="0" smtClean="0">
                <a:cs typeface="Ali-A-Jiddah" pitchFamily="2" charset="-78"/>
              </a:rPr>
              <a:t>طيع الطعن بها</a:t>
            </a:r>
            <a:r>
              <a:rPr lang="ar-IQ" sz="2800" dirty="0" smtClean="0">
                <a:cs typeface="Ali-A-Jiddah" pitchFamily="2" charset="-78"/>
              </a:rPr>
              <a:t>.</a:t>
            </a:r>
          </a:p>
          <a:p>
            <a:pPr marL="0" indent="0" algn="just" rtl="1">
              <a:buNone/>
            </a:pPr>
            <a:endParaRPr lang="ar-IQ" sz="105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SA" sz="28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SA" sz="2800" dirty="0" smtClean="0">
                <a:cs typeface="Ali-A-Jiddah" pitchFamily="2" charset="-78"/>
              </a:rPr>
              <a:t> عدم خضوع الإجراءات المتخذة من رئيس الجمهورية للطعن أمام القضاء</a:t>
            </a:r>
            <a:r>
              <a:rPr lang="ar-IQ" sz="2800" dirty="0" smtClean="0">
                <a:cs typeface="Ali-A-Jiddah" pitchFamily="2" charset="-78"/>
              </a:rPr>
              <a:t>.</a:t>
            </a:r>
          </a:p>
          <a:p>
            <a:pPr marL="0" indent="0" algn="just" rtl="1">
              <a:buNone/>
            </a:pPr>
            <a:endParaRPr lang="ar-IQ" sz="105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SA" sz="28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800" dirty="0" smtClean="0">
                <a:solidFill>
                  <a:srgbClr val="FF0000"/>
                </a:solidFill>
                <a:cs typeface="Ali-A-Jiddah" pitchFamily="2" charset="-78"/>
              </a:rPr>
              <a:t> </a:t>
            </a:r>
            <a:r>
              <a:rPr lang="ar-SA" sz="2800" dirty="0" smtClean="0">
                <a:cs typeface="Ali-A-Jiddah" pitchFamily="2" charset="-78"/>
              </a:rPr>
              <a:t>اغتيال المئات من الشخصيات السياسية والاكاديمية المعارضة لسياسات النظام الحاكم.</a:t>
            </a:r>
            <a:r>
              <a:rPr lang="ar-IQ" sz="2800" dirty="0" smtClean="0">
                <a:cs typeface="Ali-A-Jiddah" pitchFamily="2" charset="-78"/>
              </a:rPr>
              <a:t> </a:t>
            </a:r>
            <a:endParaRPr lang="ar-SA" sz="280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SA" sz="28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SA" sz="2800" dirty="0" smtClean="0">
                <a:cs typeface="Ali-A-Jiddah" pitchFamily="2" charset="-78"/>
              </a:rPr>
              <a:t> الحكم بإعدام </a:t>
            </a:r>
            <a:r>
              <a:rPr lang="ar-SA" sz="2800" dirty="0" smtClean="0">
                <a:solidFill>
                  <a:srgbClr val="FF0000"/>
                </a:solidFill>
                <a:cs typeface="Ali-A-Jiddah" pitchFamily="2" charset="-78"/>
              </a:rPr>
              <a:t>22</a:t>
            </a:r>
            <a:r>
              <a:rPr lang="ar-SA" sz="2800" dirty="0" smtClean="0">
                <a:cs typeface="Ali-A-Jiddah" pitchFamily="2" charset="-78"/>
              </a:rPr>
              <a:t> والسجن لـ </a:t>
            </a:r>
            <a:r>
              <a:rPr lang="ar-SA" sz="2800" dirty="0" smtClean="0">
                <a:solidFill>
                  <a:srgbClr val="FF0000"/>
                </a:solidFill>
                <a:cs typeface="Ali-A-Jiddah" pitchFamily="2" charset="-78"/>
              </a:rPr>
              <a:t>33</a:t>
            </a:r>
            <a:r>
              <a:rPr lang="ar-SA" sz="2800" dirty="0" smtClean="0">
                <a:cs typeface="Ali-A-Jiddah" pitchFamily="2" charset="-78"/>
              </a:rPr>
              <a:t> آخرين من أعضاء مجلس قيادة الثورة لحزب البعث المعارضين لتوجهات الرئيس. </a:t>
            </a:r>
            <a:endParaRPr lang="en-US" sz="2800" dirty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SA" b="1" dirty="0">
                <a:cs typeface="+mj-cs"/>
              </a:rPr>
              <a:t> </a:t>
            </a: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65622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507288" cy="4824536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IQ" sz="28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800" dirty="0" smtClean="0">
                <a:cs typeface="Ali-A-Jiddah" pitchFamily="2" charset="-78"/>
              </a:rPr>
              <a:t> </a:t>
            </a:r>
            <a:r>
              <a:rPr lang="ar-SA" sz="2800" dirty="0" smtClean="0">
                <a:cs typeface="Ali-A-Jiddah" pitchFamily="2" charset="-78"/>
              </a:rPr>
              <a:t>عدم الالتزام بالمؤسسات الدستورية، إذ لم يكون هناك برلمان مفعل ولا قضاء مستقل.</a:t>
            </a:r>
            <a:endParaRPr lang="ar-IQ" sz="280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endParaRPr lang="ar-IQ" sz="105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IQ" sz="28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800" dirty="0" smtClean="0">
                <a:cs typeface="Ali-A-Jiddah" pitchFamily="2" charset="-78"/>
              </a:rPr>
              <a:t> </a:t>
            </a:r>
            <a:r>
              <a:rPr lang="ar-SA" sz="2800" dirty="0" smtClean="0">
                <a:cs typeface="Ali-A-Jiddah" pitchFamily="2" charset="-78"/>
              </a:rPr>
              <a:t>اصدار قرارات مخالفة لمبادئ حقوق الانسان، كقرارات قطع اللسان والوشم على الجباه وقطع الأذن والأيدي والأرجل</a:t>
            </a:r>
            <a:r>
              <a:rPr lang="ar-IQ" sz="2800" dirty="0" smtClean="0">
                <a:cs typeface="Ali-A-Jiddah" pitchFamily="2" charset="-78"/>
              </a:rPr>
              <a:t>.</a:t>
            </a:r>
          </a:p>
          <a:p>
            <a:pPr marL="0" indent="0" algn="just" rtl="1">
              <a:buNone/>
            </a:pPr>
            <a:endParaRPr lang="ar-IQ" sz="105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SA" sz="28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SA" sz="2800" dirty="0" smtClean="0">
                <a:cs typeface="Ali-A-Jiddah" pitchFamily="2" charset="-78"/>
              </a:rPr>
              <a:t> اصدار قرار ذي الرقم 461 في 1983/3/31 نص على اعدام كل من يثبت ولائه لغير حزب البعث</a:t>
            </a:r>
            <a:r>
              <a:rPr lang="ar-IQ" sz="2800" dirty="0" smtClean="0">
                <a:cs typeface="Ali-A-Jiddah" pitchFamily="2" charset="-78"/>
              </a:rPr>
              <a:t>.</a:t>
            </a:r>
          </a:p>
          <a:p>
            <a:pPr marL="0" indent="0" algn="just" rtl="1">
              <a:buNone/>
            </a:pPr>
            <a:endParaRPr lang="ar-IQ" sz="1050" dirty="0" smtClean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SA" sz="28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SA" sz="2800" dirty="0" smtClean="0">
                <a:cs typeface="Ali-A-Jiddah" pitchFamily="2" charset="-78"/>
              </a:rPr>
              <a:t> قمع الانتفاضة </a:t>
            </a:r>
            <a:r>
              <a:rPr lang="ar-SA" sz="2800" dirty="0" err="1" smtClean="0">
                <a:cs typeface="Ali-A-Jiddah" pitchFamily="2" charset="-78"/>
              </a:rPr>
              <a:t>الشعبانية</a:t>
            </a:r>
            <a:r>
              <a:rPr lang="ar-SA" sz="2800" dirty="0" smtClean="0">
                <a:cs typeface="Ali-A-Jiddah" pitchFamily="2" charset="-78"/>
              </a:rPr>
              <a:t> في محافظات الجنوب وانتفاضة آذار في محافظات كوردستان</a:t>
            </a:r>
            <a:r>
              <a:rPr lang="ar-IQ" sz="2800" dirty="0" smtClean="0">
                <a:cs typeface="Ali-A-Jiddah" pitchFamily="2" charset="-78"/>
              </a:rPr>
              <a:t>.</a:t>
            </a:r>
            <a:r>
              <a:rPr lang="ar-SA" sz="2800" dirty="0" smtClean="0">
                <a:cs typeface="Ali-A-Jiddah" pitchFamily="2" charset="-78"/>
              </a:rPr>
              <a:t> </a:t>
            </a:r>
            <a:endParaRPr lang="en-US" sz="2800" dirty="0"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SA" b="1" dirty="0">
                <a:cs typeface="+mj-cs"/>
              </a:rPr>
              <a:t> </a:t>
            </a:r>
            <a:endParaRPr lang="en-US" dirty="0">
              <a:cs typeface="+mj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err="1" smtClean="0">
                <a:solidFill>
                  <a:srgbClr val="FF0000"/>
                </a:solidFill>
              </a:rPr>
              <a:t>إنتهاكات</a:t>
            </a:r>
            <a:r>
              <a:rPr lang="ar-SA" sz="4000" b="1" dirty="0" smtClean="0">
                <a:solidFill>
                  <a:srgbClr val="FF0000"/>
                </a:solidFill>
              </a:rPr>
              <a:t> نظام حزب البعث في العراق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72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620" y="1484784"/>
            <a:ext cx="6202724" cy="4392488"/>
          </a:xfrm>
        </p:spPr>
      </p:pic>
    </p:spTree>
    <p:extLst>
      <p:ext uri="{BB962C8B-B14F-4D97-AF65-F5344CB8AC3E}">
        <p14:creationId xmlns:p14="http://schemas.microsoft.com/office/powerpoint/2010/main" val="100504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عنصر نائب للمحتوى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76" y="1340768"/>
            <a:ext cx="6423668" cy="4891856"/>
          </a:xfrm>
        </p:spPr>
      </p:pic>
    </p:spTree>
    <p:extLst>
      <p:ext uri="{BB962C8B-B14F-4D97-AF65-F5344CB8AC3E}">
        <p14:creationId xmlns:p14="http://schemas.microsoft.com/office/powerpoint/2010/main" val="148212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4387</TotalTime>
  <Words>192</Words>
  <Application>Microsoft Office PowerPoint</Application>
  <PresentationFormat>عرض على الشاشة (3:4)‏</PresentationFormat>
  <Paragraphs>33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تدفق</vt:lpstr>
      <vt:lpstr>عرض تقديمي في PowerPoint</vt:lpstr>
      <vt:lpstr>عرض تقديمي في PowerPoint</vt:lpstr>
      <vt:lpstr>عرض تقديمي في PowerPoint</vt:lpstr>
      <vt:lpstr>إنتهاكات نظام حزب البعث في العراق </vt:lpstr>
      <vt:lpstr>إنتهاكات نظام حزب البعث في العراق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Niwar</dc:creator>
  <cp:lastModifiedBy>dell</cp:lastModifiedBy>
  <cp:revision>838</cp:revision>
  <dcterms:created xsi:type="dcterms:W3CDTF">2021-01-07T07:14:02Z</dcterms:created>
  <dcterms:modified xsi:type="dcterms:W3CDTF">2025-09-05T08:29:52Z</dcterms:modified>
</cp:coreProperties>
</file>