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notesMasterIdLst>
    <p:notesMasterId r:id="rId11"/>
  </p:notesMasterIdLst>
  <p:sldIdLst>
    <p:sldId id="318" r:id="rId2"/>
    <p:sldId id="338" r:id="rId3"/>
    <p:sldId id="355" r:id="rId4"/>
    <p:sldId id="356" r:id="rId5"/>
    <p:sldId id="358" r:id="rId6"/>
    <p:sldId id="359" r:id="rId7"/>
    <p:sldId id="361" r:id="rId8"/>
    <p:sldId id="362" r:id="rId9"/>
    <p:sldId id="363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2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3E0CE-62F8-4B0E-BB85-0B1FDA52461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13FFA-5406-4E1D-AA11-05B1F3273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93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0BADAC-6343-4EB1-90A6-380AD7095AF6}" type="datetimeFigureOut">
              <a:rPr lang="ar-SA" smtClean="0"/>
              <a:pPr/>
              <a:t>13/03/47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med">
    <p:cut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82352" y="2952224"/>
            <a:ext cx="9036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 of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Baath</a:t>
            </a: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</a:t>
            </a:r>
          </a:p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Iraq</a:t>
            </a:r>
            <a:endParaRPr lang="en-GB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1"/>
          </p:nvPr>
        </p:nvSpPr>
        <p:spPr>
          <a:xfrm>
            <a:off x="590900" y="4697968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ar-IQ" sz="4500" b="1" dirty="0" smtClean="0">
                <a:solidFill>
                  <a:schemeClr val="bg1"/>
                </a:solidFill>
              </a:rPr>
              <a:t>جرائم نظام البعث في العراق</a:t>
            </a:r>
            <a:endParaRPr lang="en-US" sz="4500" b="1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030" y="785290"/>
            <a:ext cx="2079625" cy="210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98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" y="785813"/>
            <a:ext cx="9144000" cy="6337300"/>
          </a:xfrm>
        </p:spPr>
        <p:txBody>
          <a:bodyPr/>
          <a:lstStyle/>
          <a:p>
            <a:pPr>
              <a:buFontTx/>
              <a:buNone/>
            </a:pPr>
            <a:r>
              <a:rPr lang="ar-EG" altLang="ar-EG" dirty="0" smtClean="0"/>
              <a:t>.</a:t>
            </a:r>
            <a:endParaRPr lang="en-US" altLang="ar-EG" dirty="0" smtClean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990600" y="858838"/>
            <a:ext cx="7391400" cy="0"/>
          </a:xfrm>
          <a:prstGeom prst="line">
            <a:avLst/>
          </a:prstGeom>
          <a:noFill/>
          <a:ln w="57150" cmpd="thinThick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ar-EG"/>
          </a:p>
        </p:txBody>
      </p:sp>
      <p:sp>
        <p:nvSpPr>
          <p:cNvPr id="8201" name="Text Box 19"/>
          <p:cNvSpPr txBox="1">
            <a:spLocks noChangeArrowheads="1"/>
          </p:cNvSpPr>
          <p:nvPr/>
        </p:nvSpPr>
        <p:spPr bwMode="auto">
          <a:xfrm>
            <a:off x="1367524" y="3312279"/>
            <a:ext cx="6516844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IQ" altLang="ar-EG" sz="4000" b="1" dirty="0">
                <a:latin typeface="Tahoma" pitchFamily="34" charset="0"/>
              </a:rPr>
              <a:t>انتهاكات نظام حزب البعث </a:t>
            </a:r>
            <a:r>
              <a:rPr lang="ar-IQ" altLang="ar-EG" sz="4000" b="1" dirty="0" smtClean="0">
                <a:latin typeface="Tahoma" pitchFamily="34" charset="0"/>
              </a:rPr>
              <a:t>للحريات العامة</a:t>
            </a:r>
          </a:p>
          <a:p>
            <a:pPr algn="ctr">
              <a:spcBef>
                <a:spcPct val="50000"/>
              </a:spcBef>
            </a:pPr>
            <a:endParaRPr lang="ar-IQ" altLang="ar-EG" sz="4000" b="1" dirty="0">
              <a:latin typeface="Tahoma" pitchFamily="34" charset="0"/>
            </a:endParaRP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4638269" y="1303338"/>
            <a:ext cx="0" cy="7620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40" name="AutoShape 3107"/>
          <p:cNvSpPr>
            <a:spLocks noChangeArrowheads="1"/>
          </p:cNvSpPr>
          <p:nvPr/>
        </p:nvSpPr>
        <p:spPr bwMode="auto">
          <a:xfrm>
            <a:off x="1367524" y="759614"/>
            <a:ext cx="6516844" cy="1634490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ar-IQ" sz="3000" dirty="0" smtClean="0">
              <a:solidFill>
                <a:srgbClr val="00B0F0"/>
              </a:solidFill>
              <a:cs typeface="PT Bold Heading" pitchFamily="2" charset="-78"/>
            </a:endParaRPr>
          </a:p>
          <a:p>
            <a:pPr algn="ctr"/>
            <a:r>
              <a:rPr lang="ar-IQ" sz="3000" smtClean="0">
                <a:solidFill>
                  <a:srgbClr val="00B0F0"/>
                </a:solidFill>
                <a:cs typeface="PT Bold Heading" pitchFamily="2" charset="-78"/>
              </a:rPr>
              <a:t>المحـاضـرة الخـامسـة </a:t>
            </a:r>
            <a:endParaRPr lang="ar-IQ" sz="3000" dirty="0" smtClean="0">
              <a:solidFill>
                <a:srgbClr val="00B0F0"/>
              </a:solidFill>
              <a:cs typeface="PT Bold Heading" pitchFamily="2" charset="-78"/>
            </a:endParaRPr>
          </a:p>
          <a:p>
            <a:pPr algn="ctr"/>
            <a:endParaRPr lang="ar-EG" sz="3000" dirty="0">
              <a:solidFill>
                <a:srgbClr val="FFFF00"/>
              </a:solidFill>
              <a:cs typeface="PT Bold Heading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9246222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build="p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err="1" smtClean="0">
                <a:solidFill>
                  <a:srgbClr val="FF0000"/>
                </a:solidFill>
              </a:rPr>
              <a:t>إنتهاك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r>
              <a:rPr lang="ar-IQ" sz="4000" b="1" dirty="0" smtClean="0">
                <a:solidFill>
                  <a:srgbClr val="FF0000"/>
                </a:solidFill>
              </a:rPr>
              <a:t>الحريات العامة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4680"/>
            <a:ext cx="8507288" cy="5328592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70000"/>
              </a:lnSpc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 </a:t>
            </a:r>
            <a:r>
              <a:rPr lang="ar-IQ" sz="2500" dirty="0" smtClean="0">
                <a:cs typeface="Ali-A-Jiddah" pitchFamily="2" charset="-78"/>
              </a:rPr>
              <a:t>قانون المجلس الوطني </a:t>
            </a: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رقم 228 في 1970</a:t>
            </a:r>
            <a:r>
              <a:rPr lang="ar-IQ" sz="2500" dirty="0" smtClean="0">
                <a:cs typeface="Ali-A-Jiddah" pitchFamily="2" charset="-78"/>
              </a:rPr>
              <a:t> المعدل بالقانون رقم 72 في 1973 اعتمد على مبدأ التعيين بدلاً من الانتخاب</a:t>
            </a:r>
            <a:r>
              <a:rPr lang="ar-SA" sz="2500" dirty="0" smtClean="0">
                <a:cs typeface="Ali-A-Jiddah" pitchFamily="2" charset="-78"/>
              </a:rPr>
              <a:t>.</a:t>
            </a:r>
            <a:endParaRPr lang="ar-IQ" sz="2500" dirty="0" smtClean="0">
              <a:cs typeface="Ali-A-Jiddah" pitchFamily="2" charset="-78"/>
            </a:endParaRPr>
          </a:p>
          <a:p>
            <a:pPr marL="0" indent="0" algn="just" rtl="1">
              <a:lnSpc>
                <a:spcPct val="170000"/>
              </a:lnSpc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500" dirty="0" smtClean="0">
                <a:cs typeface="Ali-A-Jiddah" pitchFamily="2" charset="-78"/>
              </a:rPr>
              <a:t> قانون المجلس الوطني </a:t>
            </a: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رقم 55 لسنة 1980</a:t>
            </a:r>
            <a:r>
              <a:rPr lang="ar-IQ" sz="2500" dirty="0" smtClean="0">
                <a:cs typeface="Ali-A-Jiddah" pitchFamily="2" charset="-78"/>
              </a:rPr>
              <a:t> نص على توافر شروط مشددة للمرشح منها مثلاً الإيمان بقادسية صدام، الإيمان بالاشتراكية..</a:t>
            </a:r>
          </a:p>
          <a:p>
            <a:pPr marL="0" indent="0" algn="just" rtl="1">
              <a:lnSpc>
                <a:spcPct val="170000"/>
              </a:lnSpc>
              <a:buNone/>
            </a:pPr>
            <a:r>
              <a:rPr lang="ar-SA" sz="2500" dirty="0" smtClean="0">
                <a:solidFill>
                  <a:srgbClr val="FF0000"/>
                </a:solidFill>
                <a:cs typeface="Ali-A-Jiddah" pitchFamily="2" charset="-78"/>
              </a:rPr>
              <a:t>- </a:t>
            </a:r>
            <a:r>
              <a:rPr lang="ar-IQ" sz="2500" dirty="0" smtClean="0">
                <a:cs typeface="Ali-A-Jiddah" pitchFamily="2" charset="-78"/>
              </a:rPr>
              <a:t>قانون المجلس الوطني </a:t>
            </a: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رقم 26 لسنة 1995</a:t>
            </a:r>
            <a:r>
              <a:rPr lang="ar-IQ" sz="2500" dirty="0" smtClean="0">
                <a:cs typeface="Ali-A-Jiddah" pitchFamily="2" charset="-78"/>
              </a:rPr>
              <a:t> نص على زيادة شرط آخر للمرشح يكمن في : منع من مارس التجارة خلال مدة الحصار منذ 6 آب 1990 من أن يرشح لعضوية المجلس الوطني.</a:t>
            </a:r>
            <a:endParaRPr lang="en-US" sz="25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7283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22928"/>
            <a:ext cx="8229600" cy="926976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انتهاك </a:t>
            </a:r>
            <a:r>
              <a:rPr lang="ar-IQ" sz="4000" b="1" dirty="0" smtClean="0">
                <a:solidFill>
                  <a:srgbClr val="FF0000"/>
                </a:solidFill>
              </a:rPr>
              <a:t>الحريات العامة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32568"/>
            <a:ext cx="8651304" cy="5575704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70000"/>
              </a:lnSpc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 </a:t>
            </a:r>
            <a:r>
              <a:rPr lang="ar-IQ" sz="2500" dirty="0" smtClean="0">
                <a:cs typeface="Ali-A-Jiddah" pitchFamily="2" charset="-78"/>
              </a:rPr>
              <a:t>فوز أعضاء حزب البعث بأغلبية المقاعد </a:t>
            </a:r>
            <a:r>
              <a:rPr lang="ar-IQ" sz="2500" dirty="0" smtClean="0">
                <a:solidFill>
                  <a:srgbClr val="0070C0"/>
                </a:solidFill>
                <a:cs typeface="Ali-A-Jiddah" pitchFamily="2" charset="-78"/>
              </a:rPr>
              <a:t>220</a:t>
            </a:r>
            <a:r>
              <a:rPr lang="ar-IQ" sz="2500" dirty="0" smtClean="0">
                <a:cs typeface="Ali-A-Jiddah" pitchFamily="2" charset="-78"/>
              </a:rPr>
              <a:t> مقعدا أي بنسبة 88 %، اما المستقلون فكانوا من الموالين للحزب ففازوا بنسبة 12 % أي </a:t>
            </a:r>
            <a:r>
              <a:rPr lang="ar-IQ" sz="2500" dirty="0" smtClean="0">
                <a:solidFill>
                  <a:srgbClr val="0070C0"/>
                </a:solidFill>
                <a:cs typeface="Ali-A-Jiddah" pitchFamily="2" charset="-78"/>
              </a:rPr>
              <a:t>30</a:t>
            </a:r>
            <a:r>
              <a:rPr lang="ar-IQ" sz="2500" dirty="0" smtClean="0">
                <a:cs typeface="Ali-A-Jiddah" pitchFamily="2" charset="-78"/>
              </a:rPr>
              <a:t> مقعداً</a:t>
            </a:r>
            <a:r>
              <a:rPr lang="ar-SA" sz="2500" dirty="0" smtClean="0">
                <a:cs typeface="Ali-A-Jiddah" pitchFamily="2" charset="-78"/>
              </a:rPr>
              <a:t>.</a:t>
            </a:r>
            <a:endParaRPr lang="ar-IQ" sz="2500" dirty="0" smtClean="0">
              <a:cs typeface="Ali-A-Jiddah" pitchFamily="2" charset="-78"/>
            </a:endParaRPr>
          </a:p>
          <a:p>
            <a:pPr marL="0" indent="0" algn="just" rtl="1">
              <a:lnSpc>
                <a:spcPct val="170000"/>
              </a:lnSpc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500" dirty="0" smtClean="0">
                <a:cs typeface="Ali-A-Jiddah" pitchFamily="2" charset="-78"/>
              </a:rPr>
              <a:t> أصبحت السلطة (التشريعية، التنفيذية) حكراً على مجلس قيادة الثورة وشخص الرئيس.</a:t>
            </a:r>
          </a:p>
          <a:p>
            <a:pPr marL="0" indent="0" algn="just" rtl="1"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500" dirty="0" smtClean="0">
                <a:cs typeface="Ali-A-Jiddah" pitchFamily="2" charset="-78"/>
              </a:rPr>
              <a:t> انتخابات  1980 واستفتاء 1995 كانت تشوبها الملاحظات الآتية :-</a:t>
            </a:r>
            <a:endParaRPr lang="ar-IQ" sz="2500" dirty="0" smtClean="0">
              <a:solidFill>
                <a:srgbClr val="FF0000"/>
              </a:solidFill>
              <a:cs typeface="Rebar - A - Jasim" pitchFamily="2" charset="-78"/>
            </a:endParaRPr>
          </a:p>
          <a:p>
            <a:pPr marL="0" indent="0" algn="just" rtl="1">
              <a:buNone/>
            </a:pPr>
            <a:r>
              <a:rPr lang="ar-IQ" sz="2500" dirty="0" smtClean="0">
                <a:solidFill>
                  <a:srgbClr val="0070C0"/>
                </a:solidFill>
                <a:cs typeface="Rebar - A - Jasim" pitchFamily="2" charset="-78"/>
              </a:rPr>
              <a:t>1ـ</a:t>
            </a:r>
            <a:r>
              <a:rPr lang="ar-IQ" sz="2500" dirty="0" smtClean="0">
                <a:solidFill>
                  <a:srgbClr val="FF0000"/>
                </a:solidFill>
                <a:cs typeface="Rebar - A - Jasim" pitchFamily="2" charset="-78"/>
              </a:rPr>
              <a:t> افتقار الانتخابات وعملية الاستفاء إلى الحرية والنزاهة.</a:t>
            </a:r>
          </a:p>
          <a:p>
            <a:pPr marL="0" indent="0" algn="just" rtl="1">
              <a:buNone/>
            </a:pPr>
            <a:r>
              <a:rPr lang="ar-IQ" sz="2500" dirty="0" smtClean="0">
                <a:solidFill>
                  <a:srgbClr val="0070C0"/>
                </a:solidFill>
                <a:cs typeface="Rebar - A - Jasim" pitchFamily="2" charset="-78"/>
              </a:rPr>
              <a:t>2ـ </a:t>
            </a:r>
            <a:r>
              <a:rPr lang="ar-IQ" sz="2500" dirty="0" smtClean="0">
                <a:solidFill>
                  <a:srgbClr val="FF0000"/>
                </a:solidFill>
                <a:cs typeface="Rebar - A - Jasim" pitchFamily="2" charset="-78"/>
              </a:rPr>
              <a:t>ضعف الصلاحيات الممنوحة للمجلس الوطني.</a:t>
            </a:r>
          </a:p>
          <a:p>
            <a:pPr marL="0" indent="0" algn="just" rtl="1">
              <a:buNone/>
            </a:pPr>
            <a:r>
              <a:rPr lang="ar-IQ" sz="2500" dirty="0" smtClean="0">
                <a:solidFill>
                  <a:srgbClr val="0070C0"/>
                </a:solidFill>
                <a:cs typeface="Rebar - A - Jasim" pitchFamily="2" charset="-78"/>
              </a:rPr>
              <a:t>3ـ</a:t>
            </a:r>
            <a:r>
              <a:rPr lang="ar-IQ" sz="2500" dirty="0" smtClean="0">
                <a:solidFill>
                  <a:srgbClr val="FF0000"/>
                </a:solidFill>
                <a:cs typeface="Rebar - A - Jasim" pitchFamily="2" charset="-78"/>
              </a:rPr>
              <a:t> ضعف الرقابة على الانتخابات وعملية الاستفتاء.</a:t>
            </a:r>
          </a:p>
          <a:p>
            <a:pPr marL="0" indent="0" algn="just" rtl="1">
              <a:buNone/>
            </a:pPr>
            <a:r>
              <a:rPr lang="ar-IQ" sz="2500" dirty="0" smtClean="0">
                <a:solidFill>
                  <a:srgbClr val="0070C0"/>
                </a:solidFill>
                <a:cs typeface="Rebar - A - Jasim" pitchFamily="2" charset="-78"/>
              </a:rPr>
              <a:t>4ـ</a:t>
            </a:r>
            <a:r>
              <a:rPr lang="ar-IQ" sz="2500" dirty="0" smtClean="0">
                <a:solidFill>
                  <a:srgbClr val="FF0000"/>
                </a:solidFill>
                <a:cs typeface="Rebar - A - Jasim" pitchFamily="2" charset="-78"/>
              </a:rPr>
              <a:t> أغلب المرشحين تابعون لحزب البحث.</a:t>
            </a:r>
          </a:p>
          <a:p>
            <a:pPr marL="0" indent="0" algn="just" rtl="1">
              <a:buNone/>
            </a:pPr>
            <a:r>
              <a:rPr lang="ar-IQ" sz="2500" dirty="0" smtClean="0">
                <a:solidFill>
                  <a:srgbClr val="0070C0"/>
                </a:solidFill>
                <a:cs typeface="Rebar - A - Jasim" pitchFamily="2" charset="-78"/>
              </a:rPr>
              <a:t>5ـ</a:t>
            </a:r>
            <a:r>
              <a:rPr lang="ar-IQ" sz="2500" dirty="0" smtClean="0">
                <a:solidFill>
                  <a:srgbClr val="FF0000"/>
                </a:solidFill>
                <a:cs typeface="Rebar - A - Jasim" pitchFamily="2" charset="-78"/>
              </a:rPr>
              <a:t> عدم وجود منافسة حزبية في الانتخابات وعملية الاستفتاء.</a:t>
            </a:r>
          </a:p>
          <a:p>
            <a:pPr marL="0" indent="0" algn="just" rtl="1">
              <a:buNone/>
            </a:pPr>
            <a:r>
              <a:rPr lang="ar-IQ" sz="2500" dirty="0" smtClean="0">
                <a:cs typeface="Ali-A-Jiddah" pitchFamily="2" charset="-78"/>
              </a:rPr>
              <a:t> </a:t>
            </a:r>
            <a:endParaRPr lang="en-US" sz="25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1628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560840" cy="78296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err="1" smtClean="0">
                <a:solidFill>
                  <a:srgbClr val="FF0000"/>
                </a:solidFill>
              </a:rPr>
              <a:t>إنتهاك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r>
              <a:rPr lang="ar-IQ" sz="4000" b="1" dirty="0" smtClean="0">
                <a:solidFill>
                  <a:srgbClr val="FF0000"/>
                </a:solidFill>
              </a:rPr>
              <a:t>الحق في التعددية الحزبية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060848"/>
            <a:ext cx="8507288" cy="4322384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70000"/>
              </a:lnSpc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SA" sz="2500" dirty="0" smtClean="0">
                <a:solidFill>
                  <a:srgbClr val="FF0000"/>
                </a:solidFill>
                <a:cs typeface="Ali-A-Jiddah" pitchFamily="2" charset="-78"/>
              </a:rPr>
              <a:t> </a:t>
            </a:r>
            <a:r>
              <a:rPr lang="ar-IQ" sz="2500" dirty="0" smtClean="0">
                <a:cs typeface="Ali-A-Jiddah" pitchFamily="2" charset="-78"/>
              </a:rPr>
              <a:t>تم تنظيم الجمعيات، المنظمات المهنية، النقابات، المنظمات الجماهيرية.</a:t>
            </a:r>
          </a:p>
          <a:p>
            <a:pPr marL="0" indent="0" algn="just" rtl="1">
              <a:lnSpc>
                <a:spcPct val="170000"/>
              </a:lnSpc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500" dirty="0" smtClean="0">
                <a:cs typeface="Ali-A-Jiddah" pitchFamily="2" charset="-78"/>
              </a:rPr>
              <a:t> اعلان ميثاق العمل الوطني سنة 1971 التي سمح بموجبها حرية الأحزاب السياسية وحرية الصحافة.</a:t>
            </a:r>
          </a:p>
          <a:p>
            <a:pPr marL="0" indent="0" algn="just" rtl="1">
              <a:lnSpc>
                <a:spcPct val="170000"/>
              </a:lnSpc>
              <a:buNone/>
            </a:pPr>
            <a:r>
              <a:rPr lang="ar-SA" sz="2500" dirty="0" smtClean="0">
                <a:solidFill>
                  <a:srgbClr val="FF0000"/>
                </a:solidFill>
                <a:cs typeface="Ali-A-Jiddah" pitchFamily="2" charset="-78"/>
              </a:rPr>
              <a:t>- </a:t>
            </a:r>
            <a:r>
              <a:rPr lang="ar-IQ" sz="2500" dirty="0" smtClean="0">
                <a:cs typeface="Ali-A-Jiddah" pitchFamily="2" charset="-78"/>
              </a:rPr>
              <a:t>تأسيس (الجبهة الوطنية القومية التقدمية في تموز سنة 1973 ضم: </a:t>
            </a:r>
            <a:r>
              <a:rPr lang="en-US" sz="2500" dirty="0" smtClean="0">
                <a:cs typeface="Ali-A-Jiddah" pitchFamily="2" charset="-78"/>
              </a:rPr>
              <a:t>)</a:t>
            </a:r>
            <a:r>
              <a:rPr lang="ar-IQ" sz="2500" dirty="0" smtClean="0">
                <a:cs typeface="Ali-A-Jiddah" pitchFamily="2" charset="-78"/>
              </a:rPr>
              <a:t>حزب البعث، الحزب الشيوعي، الحزب الديمقراطي </a:t>
            </a:r>
            <a:r>
              <a:rPr lang="ar-IQ" sz="2500" dirty="0" err="1" smtClean="0">
                <a:cs typeface="Ali-A-Jiddah" pitchFamily="2" charset="-78"/>
              </a:rPr>
              <a:t>الكوردستاني</a:t>
            </a:r>
            <a:r>
              <a:rPr lang="ar-IQ" sz="2500" dirty="0" smtClean="0">
                <a:cs typeface="Ali-A-Jiddah" pitchFamily="2" charset="-78"/>
              </a:rPr>
              <a:t>) .</a:t>
            </a:r>
            <a:endParaRPr lang="en-US" sz="2500" dirty="0">
              <a:cs typeface="+mj-cs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211960" y="1412776"/>
            <a:ext cx="4464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IQ" sz="3000" b="1" dirty="0" smtClean="0">
                <a:solidFill>
                  <a:srgbClr val="0070C0"/>
                </a:solidFill>
              </a:rPr>
              <a:t>المرحلة الأولى 1968 - 1978</a:t>
            </a:r>
            <a:endParaRPr lang="en-US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38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560840" cy="78296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err="1" smtClean="0">
                <a:solidFill>
                  <a:srgbClr val="FF0000"/>
                </a:solidFill>
              </a:rPr>
              <a:t>إنتهاك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r>
              <a:rPr lang="ar-IQ" sz="4000" b="1" dirty="0" smtClean="0">
                <a:solidFill>
                  <a:srgbClr val="FF0000"/>
                </a:solidFill>
              </a:rPr>
              <a:t>الحق في التعددية الحزبية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060848"/>
            <a:ext cx="8507288" cy="4322384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70000"/>
              </a:lnSpc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 </a:t>
            </a:r>
            <a:r>
              <a:rPr lang="ar-IQ" sz="2500" dirty="0" smtClean="0">
                <a:cs typeface="Ali-A-Jiddah" pitchFamily="2" charset="-78"/>
              </a:rPr>
              <a:t>خروج الحزب الشيوعي من (الجبهة الوطنية القومية التقدمية) وإغلاق صحيفته (طريق الشعب) في آذار سنة 1979 .</a:t>
            </a:r>
          </a:p>
          <a:p>
            <a:pPr marL="0" indent="0" algn="just" rtl="1">
              <a:lnSpc>
                <a:spcPct val="170000"/>
              </a:lnSpc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500" dirty="0" smtClean="0">
                <a:cs typeface="Ali-A-Jiddah" pitchFamily="2" charset="-78"/>
              </a:rPr>
              <a:t> انفراد حزب البعث بالساحة السياسية الحزبية والسلطة السياسية.</a:t>
            </a:r>
          </a:p>
          <a:p>
            <a:pPr marL="0" indent="0" algn="just" rtl="1">
              <a:lnSpc>
                <a:spcPct val="170000"/>
              </a:lnSpc>
              <a:buNone/>
            </a:pPr>
            <a:r>
              <a:rPr lang="ar-SA" sz="2500" dirty="0" smtClean="0">
                <a:solidFill>
                  <a:srgbClr val="FF0000"/>
                </a:solidFill>
                <a:cs typeface="Ali-A-Jiddah" pitchFamily="2" charset="-78"/>
              </a:rPr>
              <a:t>- </a:t>
            </a:r>
            <a:r>
              <a:rPr lang="ar-IQ" sz="2500" dirty="0" smtClean="0">
                <a:cs typeface="Ali-A-Jiddah" pitchFamily="2" charset="-78"/>
              </a:rPr>
              <a:t>خضوع النظام السياسي لزعيم واحد كرس عبادة الشخصية وظاهرة الحزب الواحد.</a:t>
            </a:r>
            <a:endParaRPr lang="en-US" sz="2500" dirty="0">
              <a:cs typeface="+mj-cs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211960" y="1412776"/>
            <a:ext cx="4464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IQ" sz="3000" b="1" dirty="0" smtClean="0">
                <a:solidFill>
                  <a:srgbClr val="0070C0"/>
                </a:solidFill>
              </a:rPr>
              <a:t>المرحلة الثانية 1979 - 1988</a:t>
            </a:r>
            <a:endParaRPr lang="en-US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44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560840" cy="78296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err="1" smtClean="0">
                <a:solidFill>
                  <a:srgbClr val="FF0000"/>
                </a:solidFill>
              </a:rPr>
              <a:t>إنتهاك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r>
              <a:rPr lang="ar-IQ" sz="4000" b="1" dirty="0" smtClean="0">
                <a:solidFill>
                  <a:srgbClr val="FF0000"/>
                </a:solidFill>
              </a:rPr>
              <a:t>الحق في التعددية الحزبية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060848"/>
            <a:ext cx="8507288" cy="4608512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70000"/>
              </a:lnSpc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 </a:t>
            </a:r>
            <a:r>
              <a:rPr lang="ar-IQ" sz="2500" dirty="0" smtClean="0">
                <a:cs typeface="Ali-A-Jiddah" pitchFamily="2" charset="-78"/>
              </a:rPr>
              <a:t>هذه المرحلة بدأت بعد انتهاء الحرب العراقية الإيرانية (1980-1988).</a:t>
            </a:r>
          </a:p>
          <a:p>
            <a:pPr marL="0" indent="0" algn="just" rtl="1">
              <a:buNone/>
            </a:pPr>
            <a:endParaRPr lang="ar-IQ" sz="1200" dirty="0" smtClean="0">
              <a:solidFill>
                <a:srgbClr val="FF0000"/>
              </a:solidFill>
              <a:cs typeface="Ali-A-Jiddah" pitchFamily="2" charset="-78"/>
            </a:endParaRPr>
          </a:p>
          <a:p>
            <a:pPr marL="0" indent="0" algn="just" rtl="1">
              <a:buNone/>
            </a:pPr>
            <a:r>
              <a:rPr lang="ar-IQ" sz="2500" dirty="0" smtClean="0">
                <a:solidFill>
                  <a:srgbClr val="FF0000"/>
                </a:solidFill>
                <a:cs typeface="Ali-A-Jiddah" pitchFamily="2" charset="-78"/>
              </a:rPr>
              <a:t>-</a:t>
            </a:r>
            <a:r>
              <a:rPr lang="ar-IQ" sz="2500" dirty="0" smtClean="0">
                <a:cs typeface="Ali-A-Jiddah" pitchFamily="2" charset="-78"/>
              </a:rPr>
              <a:t> تمثلت انتهاكات نظام البعث في هذه المرحلة بالآتي :-</a:t>
            </a:r>
          </a:p>
          <a:p>
            <a:pPr marL="0" indent="0" algn="just" rtl="1">
              <a:buNone/>
            </a:pPr>
            <a:endParaRPr lang="ar-IQ" sz="1050" dirty="0">
              <a:solidFill>
                <a:srgbClr val="FF0000"/>
              </a:solidFill>
              <a:cs typeface="Rebar - A - Jasim" pitchFamily="2" charset="-78"/>
            </a:endParaRPr>
          </a:p>
          <a:p>
            <a:pPr marL="0" indent="0" algn="just" rtl="1">
              <a:buNone/>
            </a:pPr>
            <a:r>
              <a:rPr lang="ar-IQ" sz="3000" dirty="0" smtClean="0">
                <a:solidFill>
                  <a:srgbClr val="0070C0"/>
                </a:solidFill>
                <a:cs typeface="Rebar - A - Jasim" pitchFamily="2" charset="-78"/>
              </a:rPr>
              <a:t>1ـ </a:t>
            </a:r>
            <a:r>
              <a:rPr lang="ar-IQ" sz="3000" dirty="0" smtClean="0">
                <a:solidFill>
                  <a:srgbClr val="FF0000"/>
                </a:solidFill>
                <a:cs typeface="Rebar - A - Jasim" pitchFamily="2" charset="-78"/>
              </a:rPr>
              <a:t>انتهاك حرية الفكر والرأي والصحافة.</a:t>
            </a:r>
            <a:endParaRPr lang="ar-IQ" sz="3000" dirty="0">
              <a:solidFill>
                <a:srgbClr val="FF0000"/>
              </a:solidFill>
              <a:cs typeface="Rebar - A - Jasim" pitchFamily="2" charset="-78"/>
            </a:endParaRPr>
          </a:p>
          <a:p>
            <a:pPr marL="0" indent="0" algn="just" rtl="1">
              <a:buNone/>
            </a:pPr>
            <a:r>
              <a:rPr lang="ar-IQ" sz="3000" smtClean="0">
                <a:solidFill>
                  <a:srgbClr val="0070C0"/>
                </a:solidFill>
                <a:cs typeface="Rebar - A - Jasim" pitchFamily="2" charset="-78"/>
              </a:rPr>
              <a:t>2ـ</a:t>
            </a:r>
            <a:r>
              <a:rPr lang="ar-IQ" sz="3000" smtClean="0">
                <a:solidFill>
                  <a:srgbClr val="FF0000"/>
                </a:solidFill>
                <a:cs typeface="Rebar - A - Jasim" pitchFamily="2" charset="-78"/>
              </a:rPr>
              <a:t> تجريم </a:t>
            </a:r>
            <a:r>
              <a:rPr lang="ar-IQ" sz="3000" dirty="0" smtClean="0">
                <a:solidFill>
                  <a:srgbClr val="FF0000"/>
                </a:solidFill>
                <a:cs typeface="Rebar - A - Jasim" pitchFamily="2" charset="-78"/>
              </a:rPr>
              <a:t>تأسيس الأحزاب السياسية والانتماء إليها.</a:t>
            </a:r>
            <a:endParaRPr lang="ar-IQ" sz="3000" dirty="0">
              <a:solidFill>
                <a:srgbClr val="FF0000"/>
              </a:solidFill>
              <a:cs typeface="Rebar - A - Jasim" pitchFamily="2" charset="-78"/>
            </a:endParaRPr>
          </a:p>
          <a:p>
            <a:pPr marL="0" indent="0" algn="just" rtl="1">
              <a:buNone/>
            </a:pPr>
            <a:r>
              <a:rPr lang="ar-IQ" sz="3000" dirty="0" smtClean="0">
                <a:solidFill>
                  <a:srgbClr val="0070C0"/>
                </a:solidFill>
                <a:cs typeface="Rebar - A - Jasim" pitchFamily="2" charset="-78"/>
              </a:rPr>
              <a:t>3ـ </a:t>
            </a:r>
            <a:r>
              <a:rPr lang="ar-IQ" sz="3000" dirty="0" smtClean="0">
                <a:solidFill>
                  <a:srgbClr val="FF0000"/>
                </a:solidFill>
                <a:cs typeface="Rebar - A - Jasim" pitchFamily="2" charset="-78"/>
              </a:rPr>
              <a:t>منع تأسيس الجمعيات والنقابات المهنية خارج إطار حزب البعث.</a:t>
            </a:r>
            <a:endParaRPr lang="ar-IQ" sz="3000" dirty="0">
              <a:solidFill>
                <a:srgbClr val="FF0000"/>
              </a:solidFill>
              <a:cs typeface="Rebar - A - Jasim" pitchFamily="2" charset="-78"/>
            </a:endParaRPr>
          </a:p>
          <a:p>
            <a:pPr marL="0" indent="0" algn="just" rtl="1">
              <a:buNone/>
            </a:pPr>
            <a:r>
              <a:rPr lang="ar-IQ" sz="3000" dirty="0" smtClean="0">
                <a:solidFill>
                  <a:srgbClr val="0070C0"/>
                </a:solidFill>
                <a:cs typeface="Rebar - A - Jasim" pitchFamily="2" charset="-78"/>
              </a:rPr>
              <a:t>4ـ </a:t>
            </a:r>
            <a:r>
              <a:rPr lang="ar-IQ" sz="3000" dirty="0" smtClean="0">
                <a:solidFill>
                  <a:srgbClr val="FF0000"/>
                </a:solidFill>
                <a:cs typeface="Rebar - A - Jasim" pitchFamily="2" charset="-78"/>
              </a:rPr>
              <a:t>منع ممارسة بعض الشعائر الدينية.</a:t>
            </a:r>
            <a:endParaRPr lang="ar-IQ" sz="3000" dirty="0">
              <a:solidFill>
                <a:srgbClr val="FF0000"/>
              </a:solidFill>
              <a:cs typeface="Rebar - A - Jasim" pitchFamily="2" charset="-78"/>
            </a:endParaRPr>
          </a:p>
          <a:p>
            <a:pPr marL="0" indent="0" algn="just" rtl="1">
              <a:buNone/>
            </a:pPr>
            <a:r>
              <a:rPr lang="ar-IQ" sz="3000" dirty="0" smtClean="0">
                <a:solidFill>
                  <a:srgbClr val="0070C0"/>
                </a:solidFill>
                <a:cs typeface="Rebar - A - Jasim" pitchFamily="2" charset="-78"/>
              </a:rPr>
              <a:t>5ـ </a:t>
            </a:r>
            <a:r>
              <a:rPr lang="ar-IQ" sz="3000" dirty="0" smtClean="0">
                <a:solidFill>
                  <a:srgbClr val="FF0000"/>
                </a:solidFill>
                <a:cs typeface="Rebar - A - Jasim" pitchFamily="2" charset="-78"/>
              </a:rPr>
              <a:t>إعدام المعارضين السياسيين للنظام وتعذيبهم.</a:t>
            </a:r>
            <a:endParaRPr lang="ar-IQ" sz="3000" dirty="0">
              <a:solidFill>
                <a:srgbClr val="FF0000"/>
              </a:solidFill>
              <a:cs typeface="Rebar - A - Jasim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211960" y="1412776"/>
            <a:ext cx="4464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IQ" sz="3000" b="1" dirty="0" smtClean="0">
                <a:solidFill>
                  <a:srgbClr val="0070C0"/>
                </a:solidFill>
              </a:rPr>
              <a:t>المرحلة الثالثة 1989 - 2003</a:t>
            </a:r>
            <a:endParaRPr lang="en-US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593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60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IQ" sz="3000" b="1" dirty="0" smtClean="0">
                <a:solidFill>
                  <a:srgbClr val="FF0000"/>
                </a:solidFill>
                <a:cs typeface="Ali-A-Samik" pitchFamily="2" charset="-78"/>
              </a:rPr>
              <a:t>صور لجنود العراقيين وقعوا في الأسر خلال الحرب مع إيران </a:t>
            </a:r>
            <a:endParaRPr lang="en-US" sz="3000" dirty="0">
              <a:solidFill>
                <a:srgbClr val="FF0000"/>
              </a:solidFill>
              <a:cs typeface="Ali-A-Samik" pitchFamily="2" charset="-78"/>
            </a:endParaRPr>
          </a:p>
        </p:txBody>
      </p:sp>
      <p:pic>
        <p:nvPicPr>
          <p:cNvPr id="5122" name="Picture 2" descr="https://www.aljazeera.net/wp-content/uploads/2020/08/FB_IMG_1596895581361.jpg?w=770&amp;resize=770%2C513&amp;quality=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02" y="1576248"/>
            <a:ext cx="7745330" cy="4958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6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60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IQ" sz="3000" b="1" dirty="0" smtClean="0">
                <a:solidFill>
                  <a:srgbClr val="FF0000"/>
                </a:solidFill>
                <a:cs typeface="Ali-A-Samik" pitchFamily="2" charset="-78"/>
              </a:rPr>
              <a:t>مشهد من الحرب العراقية الإيرانية </a:t>
            </a:r>
            <a:endParaRPr lang="en-US" sz="3000" dirty="0">
              <a:solidFill>
                <a:srgbClr val="FF0000"/>
              </a:solidFill>
              <a:cs typeface="Ali-A-Samik" pitchFamily="2" charset="-78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481" y="1560586"/>
            <a:ext cx="7700143" cy="4760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889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4404</TotalTime>
  <Words>405</Words>
  <Application>Microsoft Office PowerPoint</Application>
  <PresentationFormat>عرض على الشاشة (3:4)‏</PresentationFormat>
  <Paragraphs>44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تدفق</vt:lpstr>
      <vt:lpstr>عرض تقديمي في PowerPoint</vt:lpstr>
      <vt:lpstr>عرض تقديمي في PowerPoint</vt:lpstr>
      <vt:lpstr>إنتهاك الحريات العامة </vt:lpstr>
      <vt:lpstr>انتهاك الحريات العامة </vt:lpstr>
      <vt:lpstr>إنتهاك الحق في التعددية الحزبية </vt:lpstr>
      <vt:lpstr>إنتهاك الحق في التعددية الحزبية </vt:lpstr>
      <vt:lpstr>إنتهاك الحق في التعددية الحزبية </vt:lpstr>
      <vt:lpstr>صور لجنود العراقيين وقعوا في الأسر خلال الحرب مع إيران </vt:lpstr>
      <vt:lpstr>مشهد من الحرب العراقية الإيرانية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Niwar</dc:creator>
  <cp:lastModifiedBy>dell</cp:lastModifiedBy>
  <cp:revision>843</cp:revision>
  <dcterms:created xsi:type="dcterms:W3CDTF">2021-01-07T07:14:02Z</dcterms:created>
  <dcterms:modified xsi:type="dcterms:W3CDTF">2025-09-05T08:52:23Z</dcterms:modified>
</cp:coreProperties>
</file>