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20"/>
  </p:notesMasterIdLst>
  <p:sldIdLst>
    <p:sldId id="318" r:id="rId2"/>
    <p:sldId id="338" r:id="rId3"/>
    <p:sldId id="365" r:id="rId4"/>
    <p:sldId id="366" r:id="rId5"/>
    <p:sldId id="376" r:id="rId6"/>
    <p:sldId id="367" r:id="rId7"/>
    <p:sldId id="381" r:id="rId8"/>
    <p:sldId id="377" r:id="rId9"/>
    <p:sldId id="378" r:id="rId10"/>
    <p:sldId id="379" r:id="rId11"/>
    <p:sldId id="380" r:id="rId12"/>
    <p:sldId id="385" r:id="rId13"/>
    <p:sldId id="368" r:id="rId14"/>
    <p:sldId id="369" r:id="rId15"/>
    <p:sldId id="370" r:id="rId16"/>
    <p:sldId id="371" r:id="rId17"/>
    <p:sldId id="372" r:id="rId18"/>
    <p:sldId id="3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E0CE-62F8-4B0E-BB85-0B1FDA524618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3FFA-5406-4E1D-AA11-05B1F3273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0BADAC-6343-4EB1-90A6-380AD7095AF6}" type="datetimeFigureOut">
              <a:rPr lang="ar-SA" smtClean="0"/>
              <a:pPr/>
              <a:t>15/03/47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0F94C9-9FB8-4A0C-8DCC-5F10E8FAD2BA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cut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2352" y="295222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Crimes of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Baath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Iraq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590900" y="469796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ar-IQ" sz="4500" b="1" dirty="0" smtClean="0">
                <a:solidFill>
                  <a:schemeClr val="bg1"/>
                </a:solidFill>
              </a:rPr>
              <a:t>جرائم نظام البعث في العراق</a:t>
            </a:r>
            <a:endParaRPr lang="en-US" sz="45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30" y="785290"/>
            <a:ext cx="20796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9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89775"/>
            <a:ext cx="8507288" cy="4979585"/>
          </a:xfrm>
        </p:spPr>
        <p:txBody>
          <a:bodyPr>
            <a:noAutofit/>
          </a:bodyPr>
          <a:lstStyle/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الانترنيت غير متاح إلا بحدود معينة.</a:t>
            </a:r>
          </a:p>
          <a:p>
            <a:pPr marL="0" indent="0" algn="just" rtl="1">
              <a:buNone/>
            </a:pPr>
            <a:endParaRPr lang="ar-IQ" sz="2500" dirty="0" smtClean="0">
              <a:cs typeface="Ali-A-Jiddah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0" y="1135777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8776"/>
            <a:ext cx="7266384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89775"/>
            <a:ext cx="8507288" cy="4979585"/>
          </a:xfrm>
        </p:spPr>
        <p:txBody>
          <a:bodyPr>
            <a:noAutofit/>
          </a:bodyPr>
          <a:lstStyle/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منع استخدام شبكة خطوط الاتصالات اللاسلكية (الموبايل).</a:t>
            </a:r>
          </a:p>
          <a:p>
            <a:pPr marL="0" indent="0" algn="just" rtl="1">
              <a:buNone/>
            </a:pPr>
            <a:endParaRPr lang="ar-IQ" sz="2500" dirty="0" smtClean="0">
              <a:cs typeface="Ali-A-Jiddah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0" y="1135777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SAMSUNG MOBILE-A14 4/128GB موديل (A14 4/128) | المتقاعدين العسكريين و  المحاربين القدماء - دكان المتقاعد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2" y="2132856"/>
            <a:ext cx="77048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0" y="1135777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الهاتف الثابت - arpce.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20" y="2187417"/>
            <a:ext cx="4439816" cy="37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0" y="2118850"/>
            <a:ext cx="2592288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16080"/>
            <a:ext cx="8640960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marL="0" indent="0" algn="just" rtl="1">
              <a:buNone/>
            </a:pPr>
            <a:r>
              <a:rPr lang="ar-IQ" sz="2500" dirty="0" smtClean="0">
                <a:cs typeface="Ali-A-Jiddah" pitchFamily="2" charset="-78"/>
              </a:rPr>
              <a:t> المادة </a:t>
            </a: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15</a:t>
            </a:r>
            <a:r>
              <a:rPr lang="ar-IQ" sz="2500" dirty="0" smtClean="0">
                <a:cs typeface="Ali-A-Jiddah" pitchFamily="2" charset="-78"/>
              </a:rPr>
              <a:t> من </a:t>
            </a:r>
            <a:r>
              <a:rPr lang="ar-IQ" sz="2500" dirty="0" smtClean="0">
                <a:solidFill>
                  <a:srgbClr val="0070C0"/>
                </a:solidFill>
                <a:cs typeface="Ali-A-Jiddah" pitchFamily="2" charset="-78"/>
              </a:rPr>
              <a:t>الإعلان العالمي لحقوق الانسان</a:t>
            </a:r>
            <a:r>
              <a:rPr lang="ar-IQ" sz="2500" dirty="0" smtClean="0">
                <a:cs typeface="Ali-A-Jiddah" pitchFamily="2" charset="-78"/>
              </a:rPr>
              <a:t> نص على : </a:t>
            </a:r>
          </a:p>
          <a:p>
            <a:pPr marL="0" indent="0" algn="just" rtl="1">
              <a:buNone/>
            </a:pPr>
            <a:r>
              <a:rPr lang="ar-IQ" sz="2500" dirty="0" smtClean="0">
                <a:cs typeface="Ali-A-Jiddah" pitchFamily="2" charset="-78"/>
              </a:rPr>
              <a:t>(إن من حق كل إنسان التمتع بجنسية ما وإنه لا يجوز حرمان أحد من جنسيته تعسفاً، ولا من حقه تغييرُها).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367608" y="127658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إسقاط الجنسية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F:\ملف جرائم حزب البعث العربي الاشتراكي 10 2023\صور الجرائم\581b6fe646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4448"/>
            <a:ext cx="6516216" cy="372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39824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قرار 666 في سنة 1980 أسقط بموجبه الجنسية العراقية على نحو </a:t>
            </a:r>
            <a:r>
              <a:rPr lang="ar-IQ" sz="2500" dirty="0" smtClean="0">
                <a:solidFill>
                  <a:srgbClr val="0070C0"/>
                </a:solidFill>
                <a:cs typeface="Ali-A-Jiddah" pitchFamily="2" charset="-78"/>
              </a:rPr>
              <a:t>500</a:t>
            </a:r>
            <a:r>
              <a:rPr lang="ar-IQ" sz="2500" dirty="0" smtClean="0">
                <a:cs typeface="Ali-A-Jiddah" pitchFamily="2" charset="-78"/>
              </a:rPr>
              <a:t> ألف عراقي وتم إبعادهم خارج الوطن بحجة أنهم من أصول إيرانية مع مصادرة أموالهم المنقولة وغير المنقولة.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396792" y="1286312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إسقاط الجنسية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68" y="1545264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في شهر نسيان سنة 1995 اسقط نظام حزب البعث الجنسية عن كلٌ من :</a:t>
            </a:r>
          </a:p>
          <a:p>
            <a:pPr marL="0" indent="0" algn="just" rtl="1">
              <a:buNone/>
            </a:pP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محمد مهدي الجواهري</a:t>
            </a:r>
          </a:p>
          <a:p>
            <a:pPr marL="0" indent="0" algn="just" rtl="1">
              <a:buNone/>
            </a:pPr>
            <a:r>
              <a:rPr lang="ar-IQ" sz="2500" dirty="0">
                <a:cs typeface="Ali-A-Jiddah" pitchFamily="2" charset="-78"/>
              </a:rPr>
              <a:t> </a:t>
            </a:r>
            <a:r>
              <a:rPr lang="ar-IQ" sz="2500" dirty="0" smtClean="0">
                <a:cs typeface="Ali-A-Jiddah" pitchFamily="2" charset="-78"/>
              </a:rPr>
              <a:t>      (1899-1997)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425976" y="1208488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إسقاط الجنسية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8" y="2253504"/>
            <a:ext cx="4613381" cy="454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80" y="2012208"/>
            <a:ext cx="8507288" cy="479916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عبدالوهاب البياتي</a:t>
            </a:r>
            <a:endParaRPr lang="ar-SA" sz="25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marL="0" indent="0" algn="r" rtl="1">
              <a:buNone/>
            </a:pPr>
            <a:r>
              <a:rPr lang="ar-SA" sz="2500" dirty="0" smtClean="0">
                <a:cs typeface="Ali-A-Jiddah" pitchFamily="2" charset="-78"/>
              </a:rPr>
              <a:t>    1926-1999</a:t>
            </a:r>
            <a:endParaRPr lang="ar-IQ" sz="2500" dirty="0" smtClean="0">
              <a:cs typeface="Ali-A-Jiddah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87064" y="1257128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إسقاط الجنسية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6" y="1772214"/>
            <a:ext cx="5328592" cy="478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1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سعد عبدالسلام البزاز </a:t>
            </a:r>
          </a:p>
          <a:p>
            <a:pPr marL="0" indent="0" algn="just" rtl="1">
              <a:buNone/>
            </a:pPr>
            <a:r>
              <a:rPr lang="ar-IQ" sz="2500" dirty="0" smtClean="0">
                <a:cs typeface="Ali-A-Jiddah" pitchFamily="2" charset="-78"/>
              </a:rPr>
              <a:t>  من مواليد 1952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211960" y="141277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إسقاط الجنسية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6" y="1689776"/>
            <a:ext cx="4677290" cy="469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64224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IQ" sz="4000" b="1" dirty="0" smtClean="0">
                <a:solidFill>
                  <a:srgbClr val="FF0000"/>
                </a:solidFill>
              </a:rPr>
              <a:t>من </a:t>
            </a:r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ضد الحقوق المدنية والسياسية :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07288" cy="4608512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عدم التكافؤ في فرص العمل واستلام المناصب. </a:t>
            </a:r>
          </a:p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عدم التكافؤ في فرص التعليم، وفي </a:t>
            </a:r>
            <a:r>
              <a:rPr lang="ar-IQ" sz="2500" smtClean="0">
                <a:cs typeface="Ali-A-Jiddah" pitchFamily="2" charset="-78"/>
              </a:rPr>
              <a:t>المراتب </a:t>
            </a:r>
            <a:r>
              <a:rPr lang="ar-IQ" sz="2500" smtClean="0">
                <a:cs typeface="Ali-A-Jiddah" pitchFamily="2" charset="-78"/>
              </a:rPr>
              <a:t>العسكرية. </a:t>
            </a:r>
            <a:endParaRPr lang="ar-IQ" sz="2500" dirty="0" smtClean="0">
              <a:cs typeface="Ali-A-Jiddah" pitchFamily="2" charset="-78"/>
            </a:endParaRPr>
          </a:p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انتهاك حرية العمل. </a:t>
            </a:r>
          </a:p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تقييد حرية السفر بدفع مبلغ نقدي معين.</a:t>
            </a:r>
          </a:p>
          <a:p>
            <a:pPr algn="just" rtl="1">
              <a:lnSpc>
                <a:spcPct val="150000"/>
              </a:lnSpc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التربية الخاطئة للتلاميذ والطلبة. </a:t>
            </a:r>
          </a:p>
        </p:txBody>
      </p:sp>
    </p:spTree>
    <p:extLst>
      <p:ext uri="{BB962C8B-B14F-4D97-AF65-F5344CB8AC3E}">
        <p14:creationId xmlns:p14="http://schemas.microsoft.com/office/powerpoint/2010/main" val="29044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785813"/>
            <a:ext cx="9144000" cy="6337300"/>
          </a:xfrm>
        </p:spPr>
        <p:txBody>
          <a:bodyPr/>
          <a:lstStyle/>
          <a:p>
            <a:pPr>
              <a:buFontTx/>
              <a:buNone/>
            </a:pPr>
            <a:r>
              <a:rPr lang="ar-EG" altLang="ar-EG" dirty="0" smtClean="0"/>
              <a:t>.</a:t>
            </a:r>
            <a:endParaRPr lang="en-US" altLang="ar-EG" dirty="0" smtClean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990600" y="858838"/>
            <a:ext cx="7391400" cy="0"/>
          </a:xfrm>
          <a:prstGeom prst="line">
            <a:avLst/>
          </a:prstGeom>
          <a:noFill/>
          <a:ln w="57150" cmpd="thinThick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1367524" y="3312279"/>
            <a:ext cx="65168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IQ" altLang="ar-EG" sz="4000" b="1" dirty="0">
                <a:latin typeface="Tahoma" pitchFamily="34" charset="0"/>
              </a:rPr>
              <a:t>انتهاكات نظام حزب البعث </a:t>
            </a:r>
            <a:r>
              <a:rPr lang="ar-IQ" altLang="ar-EG" sz="4000" b="1" dirty="0" smtClean="0">
                <a:latin typeface="Tahoma" pitchFamily="34" charset="0"/>
              </a:rPr>
              <a:t>للحقوق الاجتماعية </a:t>
            </a:r>
            <a:r>
              <a:rPr lang="ar-IQ" altLang="ar-EG" sz="4000" b="1" smtClean="0">
                <a:latin typeface="Tahoma" pitchFamily="34" charset="0"/>
              </a:rPr>
              <a:t>والسياسية والثقافية</a:t>
            </a:r>
            <a:endParaRPr lang="ar-IQ" altLang="ar-EG" sz="4000" b="1" dirty="0" smtClean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ar-IQ" altLang="ar-EG" sz="4000" b="1" dirty="0">
              <a:latin typeface="Tahoma" pitchFamily="34" charset="0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4638269" y="1303338"/>
            <a:ext cx="0" cy="762000"/>
          </a:xfrm>
          <a:prstGeom prst="line">
            <a:avLst/>
          </a:prstGeom>
          <a:noFill/>
          <a:ln w="38100">
            <a:solidFill>
              <a:schemeClr val="accent3">
                <a:lumMod val="9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ar-SA">
              <a:solidFill>
                <a:schemeClr val="bg1"/>
              </a:solidFill>
            </a:endParaRPr>
          </a:p>
        </p:txBody>
      </p:sp>
      <p:sp>
        <p:nvSpPr>
          <p:cNvPr id="40" name="AutoShape 3107"/>
          <p:cNvSpPr>
            <a:spLocks noChangeArrowheads="1"/>
          </p:cNvSpPr>
          <p:nvPr/>
        </p:nvSpPr>
        <p:spPr bwMode="auto">
          <a:xfrm>
            <a:off x="1367524" y="759614"/>
            <a:ext cx="6516844" cy="163449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ar-IQ" sz="3000" dirty="0" smtClean="0">
              <a:solidFill>
                <a:srgbClr val="00B0F0"/>
              </a:solidFill>
              <a:cs typeface="PT Bold Heading" pitchFamily="2" charset="-78"/>
            </a:endParaRPr>
          </a:p>
          <a:p>
            <a:pPr algn="ctr"/>
            <a:r>
              <a:rPr lang="ar-IQ" sz="3000" dirty="0" smtClean="0">
                <a:solidFill>
                  <a:srgbClr val="00B0F0"/>
                </a:solidFill>
                <a:cs typeface="PT Bold Heading" pitchFamily="2" charset="-78"/>
              </a:rPr>
              <a:t>المحـاضـرة السـادسـة </a:t>
            </a:r>
          </a:p>
          <a:p>
            <a:pPr algn="ctr"/>
            <a:endParaRPr lang="ar-EG" sz="3000" dirty="0">
              <a:solidFill>
                <a:srgbClr val="FFFF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246222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uild="p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12" y="1545264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70000"/>
              </a:lnSpc>
              <a:buNone/>
            </a:pP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- </a:t>
            </a:r>
            <a:r>
              <a:rPr lang="ar-IQ" sz="2500" dirty="0" smtClean="0">
                <a:cs typeface="Ali-A-Jiddah" pitchFamily="2" charset="-78"/>
              </a:rPr>
              <a:t>المادة </a:t>
            </a: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26</a:t>
            </a:r>
            <a:r>
              <a:rPr lang="ar-IQ" sz="2500" dirty="0" smtClean="0">
                <a:cs typeface="Ali-A-Jiddah" pitchFamily="2" charset="-78"/>
              </a:rPr>
              <a:t> من دستور المؤقت 1970 : (يكفل الدستور حرية الرأي، والنشر، والاجتماع، والتظاهر.....</a:t>
            </a:r>
            <a:r>
              <a:rPr lang="ar-IQ" sz="2500" u="sng" dirty="0" smtClean="0">
                <a:cs typeface="Ali-A-Jiddah" pitchFamily="2" charset="-78"/>
              </a:rPr>
              <a:t>التي تنسجم مع خط الثورة القومي والتقدمي</a:t>
            </a:r>
            <a:r>
              <a:rPr lang="ar-IQ" sz="2500" dirty="0" smtClean="0">
                <a:cs typeface="Ali-A-Jiddah" pitchFamily="2" charset="-78"/>
              </a:rPr>
              <a:t>).</a:t>
            </a:r>
          </a:p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35704" y="122794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F:\ملف جرائم حزب البعث العربي الاشتراكي 10 2023\صور الجرائم\caricature-Liberte-d-ex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8" y="3007186"/>
            <a:ext cx="6513090" cy="36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marL="0" indent="0" algn="just" rtl="1">
              <a:buNone/>
            </a:pP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-</a:t>
            </a:r>
            <a:r>
              <a:rPr lang="ar-IQ" sz="2500" dirty="0" smtClean="0">
                <a:cs typeface="Ali-A-Jiddah" pitchFamily="2" charset="-78"/>
              </a:rPr>
              <a:t> قانون المطبوعات </a:t>
            </a: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رقم 206 لسنة 1968</a:t>
            </a:r>
            <a:r>
              <a:rPr lang="ar-IQ" sz="2500" dirty="0" smtClean="0">
                <a:cs typeface="Ali-A-Jiddah" pitchFamily="2" charset="-78"/>
              </a:rPr>
              <a:t> ظل ساري المفعول لغاية 2003 والمادتان (17،16) منه ضمت قائمة طويلة من الممنوع نشرها في المطبوعات كل ما يعد مساساً بـ : رئيس الجمهورية، أعضاء مجلس قيادة الثورة، رئيس الوزراء، .....).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211960" y="141277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القرار </a:t>
            </a:r>
            <a:r>
              <a:rPr lang="ar-IQ" sz="2500" dirty="0" smtClean="0">
                <a:solidFill>
                  <a:srgbClr val="FF0000"/>
                </a:solidFill>
                <a:cs typeface="Ali-A-Jiddah" pitchFamily="2" charset="-78"/>
              </a:rPr>
              <a:t>رقم 840 لسنة 1986</a:t>
            </a:r>
            <a:r>
              <a:rPr lang="ar-IQ" sz="2500" dirty="0" smtClean="0">
                <a:cs typeface="Ali-A-Jiddah" pitchFamily="2" charset="-78"/>
              </a:rPr>
              <a:t> نص على عقوبة </a:t>
            </a:r>
            <a:r>
              <a:rPr lang="ar-IQ" sz="2500" dirty="0" smtClean="0">
                <a:solidFill>
                  <a:srgbClr val="0070C0"/>
                </a:solidFill>
                <a:cs typeface="Ali-A-Jiddah" pitchFamily="2" charset="-78"/>
              </a:rPr>
              <a:t>السجن المؤبد</a:t>
            </a:r>
            <a:r>
              <a:rPr lang="ar-IQ" sz="2500" dirty="0" smtClean="0">
                <a:cs typeface="Ali-A-Jiddah" pitchFamily="2" charset="-78"/>
              </a:rPr>
              <a:t> ومصادرة أمواله المنقولة وغير المنقولة بحق من يُهين : رئيس الجمهورية، أو نائبه، أو أعضاء مجلس قيادة الثورة، أو اعضاء المجلس الوطني، أو الوزراء .....).</a:t>
            </a:r>
          </a:p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أما إذا كانت الإهانة واضحة، وتستهدف إثارة الرأي العام ضد حكم البعث فتكون العقوبة </a:t>
            </a:r>
            <a:r>
              <a:rPr lang="ar-IQ" sz="2500" dirty="0" smtClean="0">
                <a:solidFill>
                  <a:srgbClr val="0070C0"/>
                </a:solidFill>
                <a:cs typeface="Ali-A-Jiddah" pitchFamily="2" charset="-78"/>
              </a:rPr>
              <a:t>الإعدام</a:t>
            </a:r>
            <a:r>
              <a:rPr lang="ar-IQ" sz="2500" dirty="0" smtClean="0">
                <a:cs typeface="Ali-A-Jiddah" pitchFamily="2" charset="-78"/>
              </a:rPr>
              <a:t>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211960" y="1412776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9552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لم يكن هناك تعددية على مستوى المصادر الإعلامية، فالنظام كان يحتكر (</a:t>
            </a:r>
            <a:r>
              <a:rPr lang="ar-IQ" sz="2500" dirty="0" smtClean="0">
                <a:solidFill>
                  <a:srgbClr val="0070C0"/>
                </a:solidFill>
                <a:cs typeface="Ali-A-Jiddah" pitchFamily="2" charset="-78"/>
              </a:rPr>
              <a:t>الصحف،  المحطات الإذاعية، التلفزيون</a:t>
            </a:r>
            <a:r>
              <a:rPr lang="ar-IQ" sz="2500" dirty="0" smtClean="0">
                <a:cs typeface="Ali-A-Jiddah" pitchFamily="2" charset="-78"/>
              </a:rPr>
              <a:t>).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318968" y="122794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58416"/>
            <a:ext cx="449181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" y="3202194"/>
            <a:ext cx="440246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9552"/>
            <a:ext cx="8507288" cy="460851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algn="just" rtl="1">
              <a:buFontTx/>
              <a:buChar char="-"/>
            </a:pPr>
            <a:r>
              <a:rPr lang="ar-IQ" sz="2500" dirty="0" smtClean="0">
                <a:solidFill>
                  <a:srgbClr val="0070C0"/>
                </a:solidFill>
                <a:cs typeface="Ali-A-Jiddah" pitchFamily="2" charset="-78"/>
              </a:rPr>
              <a:t>المحطات الإذاعية</a:t>
            </a:r>
            <a:endParaRPr lang="ar-IQ" sz="2500" dirty="0" smtClean="0">
              <a:cs typeface="Ali-A-Jiddah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18968" y="122794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11268" name="Picture 4" descr="ذكريات جيل الطيبين - ذكريات جيل الطيبين : هنا أذاعة الجمهورية العراقية من  بغداد تحييكم وتقدم لكم برنامج (حذار من اليأس ) من ذكريات الراديو في ما مضى  من أيامنا ما قبل الالفينات 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702"/>
            <a:ext cx="3572943" cy="36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5177"/>
            <a:ext cx="2592288" cy="363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0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5377336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endParaRPr lang="ar-IQ" sz="1200" dirty="0" smtClean="0">
              <a:solidFill>
                <a:srgbClr val="FF0000"/>
              </a:solidFill>
              <a:cs typeface="Ali-A-Jiddah" pitchFamily="2" charset="-78"/>
            </a:endParaRPr>
          </a:p>
          <a:p>
            <a:pPr algn="just" rtl="1">
              <a:buFontTx/>
              <a:buChar char="-"/>
            </a:pPr>
            <a:r>
              <a:rPr lang="ar-IQ" sz="2500" dirty="0" smtClean="0">
                <a:solidFill>
                  <a:srgbClr val="0070C0"/>
                </a:solidFill>
                <a:cs typeface="Ali-A-Jiddah" pitchFamily="2" charset="-78"/>
              </a:rPr>
              <a:t>التلفزيون</a:t>
            </a:r>
            <a:endParaRPr lang="ar-IQ" sz="2500" dirty="0" smtClean="0">
              <a:cs typeface="Ali-A-Jiddah" pitchFamily="2" charset="-78"/>
            </a:endParaRPr>
          </a:p>
        </p:txBody>
      </p:sp>
      <p:pic>
        <p:nvPicPr>
          <p:cNvPr id="6159" name="Picture 15" descr="معلومات عن التلفاز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4" y="1844824"/>
            <a:ext cx="7819568" cy="37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8296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err="1" smtClean="0">
                <a:solidFill>
                  <a:srgbClr val="FF0000"/>
                </a:solidFill>
              </a:rPr>
              <a:t>إنتهاك</a:t>
            </a:r>
            <a:r>
              <a:rPr lang="ar-IQ" sz="4000" b="1" dirty="0" smtClean="0">
                <a:solidFill>
                  <a:srgbClr val="FF0000"/>
                </a:solidFill>
              </a:rPr>
              <a:t>ات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r>
              <a:rPr lang="ar-IQ" sz="4000" b="1" dirty="0" smtClean="0">
                <a:solidFill>
                  <a:srgbClr val="FF0000"/>
                </a:solidFill>
              </a:rPr>
              <a:t>الحقوق الاجتماعية والسياسية والثقافية</a:t>
            </a:r>
            <a:r>
              <a:rPr lang="ar-SA" sz="4000" b="1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50640"/>
            <a:ext cx="8507288" cy="4896544"/>
          </a:xfrm>
        </p:spPr>
        <p:txBody>
          <a:bodyPr>
            <a:noAutofit/>
          </a:bodyPr>
          <a:lstStyle/>
          <a:p>
            <a:pPr algn="just" rtl="1">
              <a:buFontTx/>
              <a:buChar char="-"/>
            </a:pPr>
            <a:r>
              <a:rPr lang="ar-IQ" sz="2500" dirty="0" smtClean="0">
                <a:cs typeface="Ali-A-Jiddah" pitchFamily="2" charset="-78"/>
              </a:rPr>
              <a:t>منع استخدام جهاز </a:t>
            </a:r>
            <a:r>
              <a:rPr lang="ar-IQ" sz="2500" dirty="0" err="1" smtClean="0">
                <a:cs typeface="Ali-A-Jiddah" pitchFamily="2" charset="-78"/>
              </a:rPr>
              <a:t>الستلايت</a:t>
            </a:r>
            <a:r>
              <a:rPr lang="ar-IQ" sz="2500" dirty="0" smtClean="0">
                <a:cs typeface="Ali-A-Jiddah" pitchFamily="2" charset="-78"/>
              </a:rPr>
              <a:t> (الفضائيات).</a:t>
            </a:r>
          </a:p>
          <a:p>
            <a:pPr marL="0" indent="0" algn="just" rtl="1">
              <a:buNone/>
            </a:pPr>
            <a:endParaRPr lang="ar-IQ" sz="2500" dirty="0" smtClean="0">
              <a:cs typeface="Ali-A-Jiddah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28696" y="1247400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3000" b="1" dirty="0" smtClean="0">
                <a:solidFill>
                  <a:srgbClr val="0070C0"/>
                </a:solidFill>
              </a:rPr>
              <a:t>انتهاك حرية الرأي</a:t>
            </a:r>
            <a:endParaRPr lang="en-US" sz="3000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8" y="2459800"/>
            <a:ext cx="6941766" cy="40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4405</TotalTime>
  <Words>453</Words>
  <Application>Microsoft Office PowerPoint</Application>
  <PresentationFormat>عرض على الشاشة (3:4)‏</PresentationFormat>
  <Paragraphs>69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تدفق</vt:lpstr>
      <vt:lpstr>عرض تقديمي في PowerPoint</vt:lpstr>
      <vt:lpstr>عرض تقديمي في PowerPoint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عرض تقديمي في PowerPoint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إنتهاكات الحقوق الاجتماعية والسياسية والثقافية </vt:lpstr>
      <vt:lpstr>من إنتهاكات ضد الحقوق المدنية والسياسية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Niwar</dc:creator>
  <cp:lastModifiedBy>dell</cp:lastModifiedBy>
  <cp:revision>846</cp:revision>
  <dcterms:created xsi:type="dcterms:W3CDTF">2021-01-07T07:14:02Z</dcterms:created>
  <dcterms:modified xsi:type="dcterms:W3CDTF">2025-09-07T06:13:24Z</dcterms:modified>
</cp:coreProperties>
</file>