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92" r:id="rId1"/>
  </p:sldMasterIdLst>
  <p:notesMasterIdLst>
    <p:notesMasterId r:id="rId11"/>
  </p:notesMasterIdLst>
  <p:sldIdLst>
    <p:sldId id="400" r:id="rId2"/>
    <p:sldId id="401" r:id="rId3"/>
    <p:sldId id="341" r:id="rId4"/>
    <p:sldId id="389" r:id="rId5"/>
    <p:sldId id="395" r:id="rId6"/>
    <p:sldId id="396" r:id="rId7"/>
    <p:sldId id="397" r:id="rId8"/>
    <p:sldId id="398" r:id="rId9"/>
    <p:sldId id="399"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5" d="100"/>
          <a:sy n="65" d="100"/>
        </p:scale>
        <p:origin x="-1296"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AA7B04-A12F-4696-8A97-C449F904D840}" type="doc">
      <dgm:prSet loTypeId="urn:microsoft.com/office/officeart/2005/8/layout/radial1" loCatId="cycle" qsTypeId="urn:microsoft.com/office/officeart/2005/8/quickstyle/simple1" qsCatId="simple" csTypeId="urn:microsoft.com/office/officeart/2005/8/colors/colorful4" csCatId="colorful" phldr="1"/>
      <dgm:spPr/>
      <dgm:t>
        <a:bodyPr/>
        <a:lstStyle/>
        <a:p>
          <a:endParaRPr lang="en-US"/>
        </a:p>
      </dgm:t>
    </dgm:pt>
    <dgm:pt modelId="{D8D8E491-C8F2-4349-BB82-BC5715DE7CBD}">
      <dgm:prSet phldrT="[نص]" custT="1"/>
      <dgm:spPr/>
      <dgm:t>
        <a:bodyPr/>
        <a:lstStyle/>
        <a:p>
          <a:r>
            <a:rPr lang="ar-SA" sz="3800" b="1" dirty="0" smtClean="0">
              <a:solidFill>
                <a:srgbClr val="FF0000"/>
              </a:solidFill>
            </a:rPr>
            <a:t>العناصر المكونة للعدالة الانتقالية </a:t>
          </a:r>
          <a:endParaRPr lang="en-US" sz="3800" b="1" dirty="0">
            <a:solidFill>
              <a:srgbClr val="FF0000"/>
            </a:solidFill>
            <a:cs typeface="Rebar - A - Jeddah" pitchFamily="2" charset="-78"/>
          </a:endParaRPr>
        </a:p>
      </dgm:t>
    </dgm:pt>
    <dgm:pt modelId="{03CB7309-F8F2-44D6-815D-3416B85EB3A0}" type="parTrans" cxnId="{CD025098-E2E2-4E44-9096-1C60115FC567}">
      <dgm:prSet/>
      <dgm:spPr/>
      <dgm:t>
        <a:bodyPr/>
        <a:lstStyle/>
        <a:p>
          <a:endParaRPr lang="en-US">
            <a:solidFill>
              <a:srgbClr val="002060"/>
            </a:solidFill>
          </a:endParaRPr>
        </a:p>
      </dgm:t>
    </dgm:pt>
    <dgm:pt modelId="{C778E16F-979A-459B-92B8-AA218619627D}" type="sibTrans" cxnId="{CD025098-E2E2-4E44-9096-1C60115FC567}">
      <dgm:prSet/>
      <dgm:spPr/>
      <dgm:t>
        <a:bodyPr/>
        <a:lstStyle/>
        <a:p>
          <a:endParaRPr lang="en-US">
            <a:solidFill>
              <a:srgbClr val="002060"/>
            </a:solidFill>
          </a:endParaRPr>
        </a:p>
      </dgm:t>
    </dgm:pt>
    <dgm:pt modelId="{18B5B5CB-63AD-465B-9EBF-2977E8448F23}">
      <dgm:prSet phldrT="[نص]" custT="1"/>
      <dgm:spPr/>
      <dgm:t>
        <a:bodyPr/>
        <a:lstStyle/>
        <a:p>
          <a:r>
            <a:rPr lang="ar-SA" sz="3500" b="1" dirty="0" smtClean="0">
              <a:solidFill>
                <a:srgbClr val="002060"/>
              </a:solidFill>
            </a:rPr>
            <a:t>المحاكمات</a:t>
          </a:r>
          <a:endParaRPr lang="en-US" sz="3500" b="1" dirty="0">
            <a:solidFill>
              <a:srgbClr val="002060"/>
            </a:solidFill>
          </a:endParaRPr>
        </a:p>
      </dgm:t>
    </dgm:pt>
    <dgm:pt modelId="{EA3E9331-6ECA-4323-B2A1-CBD3C724FED0}" type="parTrans" cxnId="{D3B32875-92C4-49C4-BBC7-0D901391899F}">
      <dgm:prSet/>
      <dgm:spPr/>
      <dgm:t>
        <a:bodyPr/>
        <a:lstStyle/>
        <a:p>
          <a:endParaRPr lang="en-US">
            <a:solidFill>
              <a:srgbClr val="002060"/>
            </a:solidFill>
          </a:endParaRPr>
        </a:p>
      </dgm:t>
    </dgm:pt>
    <dgm:pt modelId="{3EE4B829-7C8B-4BA1-BCC6-4714C80A07E4}" type="sibTrans" cxnId="{D3B32875-92C4-49C4-BBC7-0D901391899F}">
      <dgm:prSet/>
      <dgm:spPr/>
      <dgm:t>
        <a:bodyPr/>
        <a:lstStyle/>
        <a:p>
          <a:endParaRPr lang="en-US">
            <a:solidFill>
              <a:srgbClr val="002060"/>
            </a:solidFill>
          </a:endParaRPr>
        </a:p>
      </dgm:t>
    </dgm:pt>
    <dgm:pt modelId="{82402C42-FF48-46DA-9441-933D5CAA9BA7}">
      <dgm:prSet phldrT="[نص]" custT="1"/>
      <dgm:spPr/>
      <dgm:t>
        <a:bodyPr/>
        <a:lstStyle/>
        <a:p>
          <a:r>
            <a:rPr lang="ar-SA" sz="3000" b="1" dirty="0" smtClean="0">
              <a:solidFill>
                <a:srgbClr val="002060"/>
              </a:solidFill>
            </a:rPr>
            <a:t>لجان تقصي الحقائق</a:t>
          </a:r>
          <a:endParaRPr lang="en-US" sz="3000" b="1" dirty="0">
            <a:solidFill>
              <a:srgbClr val="002060"/>
            </a:solidFill>
          </a:endParaRPr>
        </a:p>
      </dgm:t>
    </dgm:pt>
    <dgm:pt modelId="{CE6BF9FA-D012-43CE-949E-27D8D28E4049}" type="parTrans" cxnId="{3E1AE9FE-B26D-450F-AE16-1D42EEF4A21C}">
      <dgm:prSet/>
      <dgm:spPr/>
      <dgm:t>
        <a:bodyPr/>
        <a:lstStyle/>
        <a:p>
          <a:endParaRPr lang="en-US">
            <a:solidFill>
              <a:srgbClr val="002060"/>
            </a:solidFill>
          </a:endParaRPr>
        </a:p>
      </dgm:t>
    </dgm:pt>
    <dgm:pt modelId="{C68F9256-E8DF-4FE4-825A-E6C2D0971BB4}" type="sibTrans" cxnId="{3E1AE9FE-B26D-450F-AE16-1D42EEF4A21C}">
      <dgm:prSet/>
      <dgm:spPr/>
      <dgm:t>
        <a:bodyPr/>
        <a:lstStyle/>
        <a:p>
          <a:endParaRPr lang="en-US">
            <a:solidFill>
              <a:srgbClr val="002060"/>
            </a:solidFill>
          </a:endParaRPr>
        </a:p>
      </dgm:t>
    </dgm:pt>
    <dgm:pt modelId="{93BE57E9-604B-4EA0-B6F7-409712144D1C}">
      <dgm:prSet phldrT="[نص]" custT="1"/>
      <dgm:spPr/>
      <dgm:t>
        <a:bodyPr/>
        <a:lstStyle/>
        <a:p>
          <a:r>
            <a:rPr lang="ar-SA" sz="3500" b="1" dirty="0" smtClean="0">
              <a:solidFill>
                <a:srgbClr val="002060"/>
              </a:solidFill>
            </a:rPr>
            <a:t>تعويض الضحايا</a:t>
          </a:r>
          <a:endParaRPr lang="en-US" sz="3500" b="1" dirty="0">
            <a:solidFill>
              <a:srgbClr val="002060"/>
            </a:solidFill>
          </a:endParaRPr>
        </a:p>
      </dgm:t>
    </dgm:pt>
    <dgm:pt modelId="{719D528F-C280-4501-9148-7DB74B21B2D9}" type="parTrans" cxnId="{2E9EFC20-FDB7-4E70-B93E-639233EA7FE9}">
      <dgm:prSet/>
      <dgm:spPr/>
      <dgm:t>
        <a:bodyPr/>
        <a:lstStyle/>
        <a:p>
          <a:endParaRPr lang="en-US">
            <a:solidFill>
              <a:srgbClr val="002060"/>
            </a:solidFill>
          </a:endParaRPr>
        </a:p>
      </dgm:t>
    </dgm:pt>
    <dgm:pt modelId="{45D1A3B6-AD74-4D69-86DE-9C3623EAE6CE}" type="sibTrans" cxnId="{2E9EFC20-FDB7-4E70-B93E-639233EA7FE9}">
      <dgm:prSet/>
      <dgm:spPr/>
      <dgm:t>
        <a:bodyPr/>
        <a:lstStyle/>
        <a:p>
          <a:endParaRPr lang="en-US">
            <a:solidFill>
              <a:srgbClr val="002060"/>
            </a:solidFill>
          </a:endParaRPr>
        </a:p>
      </dgm:t>
    </dgm:pt>
    <dgm:pt modelId="{EA8D7542-AAFA-47FE-8BB9-8DAA76FBD539}">
      <dgm:prSet phldrT="[نص]" custT="1"/>
      <dgm:spPr/>
      <dgm:t>
        <a:bodyPr/>
        <a:lstStyle/>
        <a:p>
          <a:r>
            <a:rPr lang="ar-SA" sz="3000" b="1" dirty="0" smtClean="0">
              <a:solidFill>
                <a:srgbClr val="002060"/>
              </a:solidFill>
            </a:rPr>
            <a:t>إعادة النازحين</a:t>
          </a:r>
          <a:endParaRPr lang="en-US" sz="3000" b="1" dirty="0">
            <a:solidFill>
              <a:srgbClr val="002060"/>
            </a:solidFill>
          </a:endParaRPr>
        </a:p>
      </dgm:t>
    </dgm:pt>
    <dgm:pt modelId="{1C8E257A-8EBD-4F40-8029-CBF0C041F08E}" type="parTrans" cxnId="{FD6F19CD-613E-44A5-91A5-25CCFDBE3D62}">
      <dgm:prSet/>
      <dgm:spPr/>
      <dgm:t>
        <a:bodyPr/>
        <a:lstStyle/>
        <a:p>
          <a:endParaRPr lang="en-US">
            <a:solidFill>
              <a:srgbClr val="002060"/>
            </a:solidFill>
          </a:endParaRPr>
        </a:p>
      </dgm:t>
    </dgm:pt>
    <dgm:pt modelId="{02208F25-B807-469E-9B1D-5B3E9BE5C6E1}" type="sibTrans" cxnId="{FD6F19CD-613E-44A5-91A5-25CCFDBE3D62}">
      <dgm:prSet/>
      <dgm:spPr/>
      <dgm:t>
        <a:bodyPr/>
        <a:lstStyle/>
        <a:p>
          <a:endParaRPr lang="en-US">
            <a:solidFill>
              <a:srgbClr val="002060"/>
            </a:solidFill>
          </a:endParaRPr>
        </a:p>
      </dgm:t>
    </dgm:pt>
    <dgm:pt modelId="{25745FA0-6522-4DDF-933B-E68E5431146C}">
      <dgm:prSet phldrT="[نص]" custT="1"/>
      <dgm:spPr/>
      <dgm:t>
        <a:bodyPr/>
        <a:lstStyle/>
        <a:p>
          <a:r>
            <a:rPr lang="ar-IQ" sz="3800" b="1" dirty="0" smtClean="0">
              <a:solidFill>
                <a:srgbClr val="002060"/>
              </a:solidFill>
            </a:rPr>
            <a:t>إصلاح مؤسسات الدولة</a:t>
          </a:r>
          <a:endParaRPr lang="en-US" sz="3800" b="1" dirty="0">
            <a:solidFill>
              <a:srgbClr val="002060"/>
            </a:solidFill>
          </a:endParaRPr>
        </a:p>
      </dgm:t>
    </dgm:pt>
    <dgm:pt modelId="{597821CD-CECD-40AD-A787-3E6AED93DAA5}" type="parTrans" cxnId="{89DF39B3-3270-4BB4-8BA2-99EE0197843E}">
      <dgm:prSet/>
      <dgm:spPr/>
      <dgm:t>
        <a:bodyPr/>
        <a:lstStyle/>
        <a:p>
          <a:endParaRPr lang="en-US"/>
        </a:p>
      </dgm:t>
    </dgm:pt>
    <dgm:pt modelId="{C9CD00DE-E532-485C-87B5-B4FDDF5B944B}" type="sibTrans" cxnId="{89DF39B3-3270-4BB4-8BA2-99EE0197843E}">
      <dgm:prSet/>
      <dgm:spPr/>
      <dgm:t>
        <a:bodyPr/>
        <a:lstStyle/>
        <a:p>
          <a:endParaRPr lang="en-US"/>
        </a:p>
      </dgm:t>
    </dgm:pt>
    <dgm:pt modelId="{F6D71D63-4F05-441A-9111-183C9E46D180}">
      <dgm:prSet phldrT="[نص]" custT="1"/>
      <dgm:spPr/>
      <dgm:t>
        <a:bodyPr/>
        <a:lstStyle/>
        <a:p>
          <a:r>
            <a:rPr lang="ar-IQ" sz="3800" b="1" dirty="0" smtClean="0">
              <a:solidFill>
                <a:srgbClr val="002060"/>
              </a:solidFill>
            </a:rPr>
            <a:t>إحياء الذكرى</a:t>
          </a:r>
          <a:endParaRPr lang="en-US" sz="3800" b="1" dirty="0">
            <a:solidFill>
              <a:srgbClr val="002060"/>
            </a:solidFill>
          </a:endParaRPr>
        </a:p>
      </dgm:t>
    </dgm:pt>
    <dgm:pt modelId="{8D66E67F-DAAF-409D-9FCE-8110762462CE}" type="parTrans" cxnId="{161B252B-9F94-4B21-9E82-870187C117AC}">
      <dgm:prSet/>
      <dgm:spPr/>
      <dgm:t>
        <a:bodyPr/>
        <a:lstStyle/>
        <a:p>
          <a:endParaRPr lang="en-US"/>
        </a:p>
      </dgm:t>
    </dgm:pt>
    <dgm:pt modelId="{07EFB108-1747-4186-8EFB-98AC744E4D2D}" type="sibTrans" cxnId="{161B252B-9F94-4B21-9E82-870187C117AC}">
      <dgm:prSet/>
      <dgm:spPr/>
      <dgm:t>
        <a:bodyPr/>
        <a:lstStyle/>
        <a:p>
          <a:endParaRPr lang="en-US"/>
        </a:p>
      </dgm:t>
    </dgm:pt>
    <dgm:pt modelId="{9D0B7252-3FB5-4E6D-A948-D9FD335D7671}" type="pres">
      <dgm:prSet presAssocID="{53AA7B04-A12F-4696-8A97-C449F904D840}" presName="cycle" presStyleCnt="0">
        <dgm:presLayoutVars>
          <dgm:chMax val="1"/>
          <dgm:dir/>
          <dgm:animLvl val="ctr"/>
          <dgm:resizeHandles val="exact"/>
        </dgm:presLayoutVars>
      </dgm:prSet>
      <dgm:spPr/>
      <dgm:t>
        <a:bodyPr/>
        <a:lstStyle/>
        <a:p>
          <a:endParaRPr lang="en-US"/>
        </a:p>
      </dgm:t>
    </dgm:pt>
    <dgm:pt modelId="{B0B8A591-DBF0-4203-BB76-A9F85AF53952}" type="pres">
      <dgm:prSet presAssocID="{D8D8E491-C8F2-4349-BB82-BC5715DE7CBD}" presName="centerShape" presStyleLbl="node0" presStyleIdx="0" presStyleCnt="1" custScaleX="284983" custScaleY="201718" custLinFactNeighborX="-1563" custLinFactNeighborY="-1370"/>
      <dgm:spPr/>
      <dgm:t>
        <a:bodyPr/>
        <a:lstStyle/>
        <a:p>
          <a:endParaRPr lang="en-US"/>
        </a:p>
      </dgm:t>
    </dgm:pt>
    <dgm:pt modelId="{974B8606-2D4E-46B7-98F4-4F593BAC043A}" type="pres">
      <dgm:prSet presAssocID="{EA3E9331-6ECA-4323-B2A1-CBD3C724FED0}" presName="Name9" presStyleLbl="parChTrans1D2" presStyleIdx="0" presStyleCnt="6"/>
      <dgm:spPr/>
      <dgm:t>
        <a:bodyPr/>
        <a:lstStyle/>
        <a:p>
          <a:endParaRPr lang="en-US"/>
        </a:p>
      </dgm:t>
    </dgm:pt>
    <dgm:pt modelId="{B07C7110-CD7F-4F5C-B724-2EF2EA23CF97}" type="pres">
      <dgm:prSet presAssocID="{EA3E9331-6ECA-4323-B2A1-CBD3C724FED0}" presName="connTx" presStyleLbl="parChTrans1D2" presStyleIdx="0" presStyleCnt="6"/>
      <dgm:spPr/>
      <dgm:t>
        <a:bodyPr/>
        <a:lstStyle/>
        <a:p>
          <a:endParaRPr lang="en-US"/>
        </a:p>
      </dgm:t>
    </dgm:pt>
    <dgm:pt modelId="{05BFA5A7-732B-40B2-9E70-D63F25696CDB}" type="pres">
      <dgm:prSet presAssocID="{18B5B5CB-63AD-465B-9EBF-2977E8448F23}" presName="node" presStyleLbl="node1" presStyleIdx="0" presStyleCnt="6" custScaleX="156703" custScaleY="109638" custRadScaleRad="106788" custRadScaleInc="12044">
        <dgm:presLayoutVars>
          <dgm:bulletEnabled val="1"/>
        </dgm:presLayoutVars>
      </dgm:prSet>
      <dgm:spPr/>
      <dgm:t>
        <a:bodyPr/>
        <a:lstStyle/>
        <a:p>
          <a:endParaRPr lang="en-US"/>
        </a:p>
      </dgm:t>
    </dgm:pt>
    <dgm:pt modelId="{7CB410EA-4F6C-4422-A384-027BC4EDAD4F}" type="pres">
      <dgm:prSet presAssocID="{CE6BF9FA-D012-43CE-949E-27D8D28E4049}" presName="Name9" presStyleLbl="parChTrans1D2" presStyleIdx="1" presStyleCnt="6"/>
      <dgm:spPr/>
      <dgm:t>
        <a:bodyPr/>
        <a:lstStyle/>
        <a:p>
          <a:endParaRPr lang="en-US"/>
        </a:p>
      </dgm:t>
    </dgm:pt>
    <dgm:pt modelId="{FA3FD693-4C3E-4F9B-859E-F3C8FFC13A15}" type="pres">
      <dgm:prSet presAssocID="{CE6BF9FA-D012-43CE-949E-27D8D28E4049}" presName="connTx" presStyleLbl="parChTrans1D2" presStyleIdx="1" presStyleCnt="6"/>
      <dgm:spPr/>
      <dgm:t>
        <a:bodyPr/>
        <a:lstStyle/>
        <a:p>
          <a:endParaRPr lang="en-US"/>
        </a:p>
      </dgm:t>
    </dgm:pt>
    <dgm:pt modelId="{F5767B4A-B61B-438E-8DCC-EF0CA344E8F2}" type="pres">
      <dgm:prSet presAssocID="{82402C42-FF48-46DA-9441-933D5CAA9BA7}" presName="node" presStyleLbl="node1" presStyleIdx="1" presStyleCnt="6" custScaleX="160544" custScaleY="115872" custRadScaleRad="147494" custRadScaleInc="36695">
        <dgm:presLayoutVars>
          <dgm:bulletEnabled val="1"/>
        </dgm:presLayoutVars>
      </dgm:prSet>
      <dgm:spPr/>
      <dgm:t>
        <a:bodyPr/>
        <a:lstStyle/>
        <a:p>
          <a:endParaRPr lang="en-US"/>
        </a:p>
      </dgm:t>
    </dgm:pt>
    <dgm:pt modelId="{B38B9868-89E1-4CBB-AFCF-2EA5F5309951}" type="pres">
      <dgm:prSet presAssocID="{719D528F-C280-4501-9148-7DB74B21B2D9}" presName="Name9" presStyleLbl="parChTrans1D2" presStyleIdx="2" presStyleCnt="6"/>
      <dgm:spPr/>
      <dgm:t>
        <a:bodyPr/>
        <a:lstStyle/>
        <a:p>
          <a:endParaRPr lang="en-US"/>
        </a:p>
      </dgm:t>
    </dgm:pt>
    <dgm:pt modelId="{523ADACB-EC16-4074-BEA4-B0B2257C6AC6}" type="pres">
      <dgm:prSet presAssocID="{719D528F-C280-4501-9148-7DB74B21B2D9}" presName="connTx" presStyleLbl="parChTrans1D2" presStyleIdx="2" presStyleCnt="6"/>
      <dgm:spPr/>
      <dgm:t>
        <a:bodyPr/>
        <a:lstStyle/>
        <a:p>
          <a:endParaRPr lang="en-US"/>
        </a:p>
      </dgm:t>
    </dgm:pt>
    <dgm:pt modelId="{1A81A684-2EA3-481F-A090-4A1EF1B8D703}" type="pres">
      <dgm:prSet presAssocID="{93BE57E9-604B-4EA0-B6F7-409712144D1C}" presName="node" presStyleLbl="node1" presStyleIdx="2" presStyleCnt="6" custScaleX="151160" custScaleY="115872" custRadScaleRad="137780" custRadScaleInc="-22175">
        <dgm:presLayoutVars>
          <dgm:bulletEnabled val="1"/>
        </dgm:presLayoutVars>
      </dgm:prSet>
      <dgm:spPr/>
      <dgm:t>
        <a:bodyPr/>
        <a:lstStyle/>
        <a:p>
          <a:endParaRPr lang="en-US"/>
        </a:p>
      </dgm:t>
    </dgm:pt>
    <dgm:pt modelId="{36EBE406-84FF-4BDE-918E-D3EF3DF21699}" type="pres">
      <dgm:prSet presAssocID="{597821CD-CECD-40AD-A787-3E6AED93DAA5}" presName="Name9" presStyleLbl="parChTrans1D2" presStyleIdx="3" presStyleCnt="6"/>
      <dgm:spPr/>
      <dgm:t>
        <a:bodyPr/>
        <a:lstStyle/>
        <a:p>
          <a:endParaRPr lang="en-US"/>
        </a:p>
      </dgm:t>
    </dgm:pt>
    <dgm:pt modelId="{9E9B6225-3F23-4FAC-9845-4D8313F1E0D9}" type="pres">
      <dgm:prSet presAssocID="{597821CD-CECD-40AD-A787-3E6AED93DAA5}" presName="connTx" presStyleLbl="parChTrans1D2" presStyleIdx="3" presStyleCnt="6"/>
      <dgm:spPr/>
      <dgm:t>
        <a:bodyPr/>
        <a:lstStyle/>
        <a:p>
          <a:endParaRPr lang="en-US"/>
        </a:p>
      </dgm:t>
    </dgm:pt>
    <dgm:pt modelId="{7DD13639-D04D-41BB-8E59-F8ED8D079057}" type="pres">
      <dgm:prSet presAssocID="{25745FA0-6522-4DDF-933B-E68E5431146C}" presName="node" presStyleLbl="node1" presStyleIdx="3" presStyleCnt="6" custScaleX="151206">
        <dgm:presLayoutVars>
          <dgm:bulletEnabled val="1"/>
        </dgm:presLayoutVars>
      </dgm:prSet>
      <dgm:spPr/>
      <dgm:t>
        <a:bodyPr/>
        <a:lstStyle/>
        <a:p>
          <a:endParaRPr lang="en-US"/>
        </a:p>
      </dgm:t>
    </dgm:pt>
    <dgm:pt modelId="{DA8EC1A5-3F88-4B55-B3F8-FBED6B96B0E5}" type="pres">
      <dgm:prSet presAssocID="{8D66E67F-DAAF-409D-9FCE-8110762462CE}" presName="Name9" presStyleLbl="parChTrans1D2" presStyleIdx="4" presStyleCnt="6"/>
      <dgm:spPr/>
      <dgm:t>
        <a:bodyPr/>
        <a:lstStyle/>
        <a:p>
          <a:endParaRPr lang="en-US"/>
        </a:p>
      </dgm:t>
    </dgm:pt>
    <dgm:pt modelId="{D0337C57-9510-43C0-8CED-17895AE03829}" type="pres">
      <dgm:prSet presAssocID="{8D66E67F-DAAF-409D-9FCE-8110762462CE}" presName="connTx" presStyleLbl="parChTrans1D2" presStyleIdx="4" presStyleCnt="6"/>
      <dgm:spPr/>
      <dgm:t>
        <a:bodyPr/>
        <a:lstStyle/>
        <a:p>
          <a:endParaRPr lang="en-US"/>
        </a:p>
      </dgm:t>
    </dgm:pt>
    <dgm:pt modelId="{CAACC866-3E43-47DC-A634-A787D9E98382}" type="pres">
      <dgm:prSet presAssocID="{F6D71D63-4F05-441A-9111-183C9E46D180}" presName="node" presStyleLbl="node1" presStyleIdx="4" presStyleCnt="6" custScaleX="146556" custRadScaleRad="140394" custRadScaleInc="12782">
        <dgm:presLayoutVars>
          <dgm:bulletEnabled val="1"/>
        </dgm:presLayoutVars>
      </dgm:prSet>
      <dgm:spPr/>
      <dgm:t>
        <a:bodyPr/>
        <a:lstStyle/>
        <a:p>
          <a:endParaRPr lang="en-US"/>
        </a:p>
      </dgm:t>
    </dgm:pt>
    <dgm:pt modelId="{2739FFC4-F519-4CC4-B79E-19E8495BCD22}" type="pres">
      <dgm:prSet presAssocID="{1C8E257A-8EBD-4F40-8029-CBF0C041F08E}" presName="Name9" presStyleLbl="parChTrans1D2" presStyleIdx="5" presStyleCnt="6"/>
      <dgm:spPr/>
      <dgm:t>
        <a:bodyPr/>
        <a:lstStyle/>
        <a:p>
          <a:endParaRPr lang="en-US"/>
        </a:p>
      </dgm:t>
    </dgm:pt>
    <dgm:pt modelId="{4E0653C7-5156-43C7-8EC4-25FB93D97701}" type="pres">
      <dgm:prSet presAssocID="{1C8E257A-8EBD-4F40-8029-CBF0C041F08E}" presName="connTx" presStyleLbl="parChTrans1D2" presStyleIdx="5" presStyleCnt="6"/>
      <dgm:spPr/>
      <dgm:t>
        <a:bodyPr/>
        <a:lstStyle/>
        <a:p>
          <a:endParaRPr lang="en-US"/>
        </a:p>
      </dgm:t>
    </dgm:pt>
    <dgm:pt modelId="{B7F882EE-16C8-4F0B-A5B2-475B986CC60B}" type="pres">
      <dgm:prSet presAssocID="{EA8D7542-AAFA-47FE-8BB9-8DAA76FBD539}" presName="node" presStyleLbl="node1" presStyleIdx="5" presStyleCnt="6" custScaleX="154579" custScaleY="114124" custRadScaleRad="143741" custRadScaleInc="-35053">
        <dgm:presLayoutVars>
          <dgm:bulletEnabled val="1"/>
        </dgm:presLayoutVars>
      </dgm:prSet>
      <dgm:spPr/>
      <dgm:t>
        <a:bodyPr/>
        <a:lstStyle/>
        <a:p>
          <a:endParaRPr lang="en-US"/>
        </a:p>
      </dgm:t>
    </dgm:pt>
  </dgm:ptLst>
  <dgm:cxnLst>
    <dgm:cxn modelId="{FD6F19CD-613E-44A5-91A5-25CCFDBE3D62}" srcId="{D8D8E491-C8F2-4349-BB82-BC5715DE7CBD}" destId="{EA8D7542-AAFA-47FE-8BB9-8DAA76FBD539}" srcOrd="5" destOrd="0" parTransId="{1C8E257A-8EBD-4F40-8029-CBF0C041F08E}" sibTransId="{02208F25-B807-469E-9B1D-5B3E9BE5C6E1}"/>
    <dgm:cxn modelId="{3E1AE9FE-B26D-450F-AE16-1D42EEF4A21C}" srcId="{D8D8E491-C8F2-4349-BB82-BC5715DE7CBD}" destId="{82402C42-FF48-46DA-9441-933D5CAA9BA7}" srcOrd="1" destOrd="0" parTransId="{CE6BF9FA-D012-43CE-949E-27D8D28E4049}" sibTransId="{C68F9256-E8DF-4FE4-825A-E6C2D0971BB4}"/>
    <dgm:cxn modelId="{ACBADE60-FEC3-4A62-8144-C2A88B3BF8C7}" type="presOf" srcId="{719D528F-C280-4501-9148-7DB74B21B2D9}" destId="{523ADACB-EC16-4074-BEA4-B0B2257C6AC6}" srcOrd="1" destOrd="0" presId="urn:microsoft.com/office/officeart/2005/8/layout/radial1"/>
    <dgm:cxn modelId="{3F3B2D97-82A8-4131-A138-EEF110BCBB04}" type="presOf" srcId="{8D66E67F-DAAF-409D-9FCE-8110762462CE}" destId="{D0337C57-9510-43C0-8CED-17895AE03829}" srcOrd="1" destOrd="0" presId="urn:microsoft.com/office/officeart/2005/8/layout/radial1"/>
    <dgm:cxn modelId="{4065C135-3533-4288-A7A8-40C5EE1663F4}" type="presOf" srcId="{719D528F-C280-4501-9148-7DB74B21B2D9}" destId="{B38B9868-89E1-4CBB-AFCF-2EA5F5309951}" srcOrd="0" destOrd="0" presId="urn:microsoft.com/office/officeart/2005/8/layout/radial1"/>
    <dgm:cxn modelId="{C1D7D3B4-F6DB-421A-9308-CDD96742DE47}" type="presOf" srcId="{82402C42-FF48-46DA-9441-933D5CAA9BA7}" destId="{F5767B4A-B61B-438E-8DCC-EF0CA344E8F2}" srcOrd="0" destOrd="0" presId="urn:microsoft.com/office/officeart/2005/8/layout/radial1"/>
    <dgm:cxn modelId="{882A9094-43AD-4F50-8FF5-FF8A95AF6227}" type="presOf" srcId="{597821CD-CECD-40AD-A787-3E6AED93DAA5}" destId="{36EBE406-84FF-4BDE-918E-D3EF3DF21699}" srcOrd="0" destOrd="0" presId="urn:microsoft.com/office/officeart/2005/8/layout/radial1"/>
    <dgm:cxn modelId="{45D870D1-4CE6-44E5-AFFE-9E8219158931}" type="presOf" srcId="{8D66E67F-DAAF-409D-9FCE-8110762462CE}" destId="{DA8EC1A5-3F88-4B55-B3F8-FBED6B96B0E5}" srcOrd="0" destOrd="0" presId="urn:microsoft.com/office/officeart/2005/8/layout/radial1"/>
    <dgm:cxn modelId="{8448D8EB-D04D-4B01-9235-1A3C5A1182C5}" type="presOf" srcId="{18B5B5CB-63AD-465B-9EBF-2977E8448F23}" destId="{05BFA5A7-732B-40B2-9E70-D63F25696CDB}" srcOrd="0" destOrd="0" presId="urn:microsoft.com/office/officeart/2005/8/layout/radial1"/>
    <dgm:cxn modelId="{C3339EA8-8E77-4CB3-9D4E-D09F594D3030}" type="presOf" srcId="{EA8D7542-AAFA-47FE-8BB9-8DAA76FBD539}" destId="{B7F882EE-16C8-4F0B-A5B2-475B986CC60B}" srcOrd="0" destOrd="0" presId="urn:microsoft.com/office/officeart/2005/8/layout/radial1"/>
    <dgm:cxn modelId="{4470D6C0-3333-4ED5-9D64-C85B2CE795E4}" type="presOf" srcId="{D8D8E491-C8F2-4349-BB82-BC5715DE7CBD}" destId="{B0B8A591-DBF0-4203-BB76-A9F85AF53952}" srcOrd="0" destOrd="0" presId="urn:microsoft.com/office/officeart/2005/8/layout/radial1"/>
    <dgm:cxn modelId="{9CB9C668-FF93-450D-BE3D-0F3908E79AC3}" type="presOf" srcId="{53AA7B04-A12F-4696-8A97-C449F904D840}" destId="{9D0B7252-3FB5-4E6D-A948-D9FD335D7671}" srcOrd="0" destOrd="0" presId="urn:microsoft.com/office/officeart/2005/8/layout/radial1"/>
    <dgm:cxn modelId="{D3B32875-92C4-49C4-BBC7-0D901391899F}" srcId="{D8D8E491-C8F2-4349-BB82-BC5715DE7CBD}" destId="{18B5B5CB-63AD-465B-9EBF-2977E8448F23}" srcOrd="0" destOrd="0" parTransId="{EA3E9331-6ECA-4323-B2A1-CBD3C724FED0}" sibTransId="{3EE4B829-7C8B-4BA1-BCC6-4714C80A07E4}"/>
    <dgm:cxn modelId="{89DF39B3-3270-4BB4-8BA2-99EE0197843E}" srcId="{D8D8E491-C8F2-4349-BB82-BC5715DE7CBD}" destId="{25745FA0-6522-4DDF-933B-E68E5431146C}" srcOrd="3" destOrd="0" parTransId="{597821CD-CECD-40AD-A787-3E6AED93DAA5}" sibTransId="{C9CD00DE-E532-485C-87B5-B4FDDF5B944B}"/>
    <dgm:cxn modelId="{23C68A9A-FDE4-4F58-B206-584D251816B3}" type="presOf" srcId="{EA3E9331-6ECA-4323-B2A1-CBD3C724FED0}" destId="{974B8606-2D4E-46B7-98F4-4F593BAC043A}" srcOrd="0" destOrd="0" presId="urn:microsoft.com/office/officeart/2005/8/layout/radial1"/>
    <dgm:cxn modelId="{F89B6736-FF11-4E2D-BFEF-FF3903E74B4D}" type="presOf" srcId="{597821CD-CECD-40AD-A787-3E6AED93DAA5}" destId="{9E9B6225-3F23-4FAC-9845-4D8313F1E0D9}" srcOrd="1" destOrd="0" presId="urn:microsoft.com/office/officeart/2005/8/layout/radial1"/>
    <dgm:cxn modelId="{B6CFAE17-E7AE-4850-A5D8-48C3FA26A702}" type="presOf" srcId="{CE6BF9FA-D012-43CE-949E-27D8D28E4049}" destId="{7CB410EA-4F6C-4422-A384-027BC4EDAD4F}" srcOrd="0" destOrd="0" presId="urn:microsoft.com/office/officeart/2005/8/layout/radial1"/>
    <dgm:cxn modelId="{F05430EA-3F73-402B-A5A3-16DBAC375ECC}" type="presOf" srcId="{F6D71D63-4F05-441A-9111-183C9E46D180}" destId="{CAACC866-3E43-47DC-A634-A787D9E98382}" srcOrd="0" destOrd="0" presId="urn:microsoft.com/office/officeart/2005/8/layout/radial1"/>
    <dgm:cxn modelId="{D45B4199-5B40-47A8-A38C-FFC05A4EC5A7}" type="presOf" srcId="{1C8E257A-8EBD-4F40-8029-CBF0C041F08E}" destId="{4E0653C7-5156-43C7-8EC4-25FB93D97701}" srcOrd="1" destOrd="0" presId="urn:microsoft.com/office/officeart/2005/8/layout/radial1"/>
    <dgm:cxn modelId="{2E9EFC20-FDB7-4E70-B93E-639233EA7FE9}" srcId="{D8D8E491-C8F2-4349-BB82-BC5715DE7CBD}" destId="{93BE57E9-604B-4EA0-B6F7-409712144D1C}" srcOrd="2" destOrd="0" parTransId="{719D528F-C280-4501-9148-7DB74B21B2D9}" sibTransId="{45D1A3B6-AD74-4D69-86DE-9C3623EAE6CE}"/>
    <dgm:cxn modelId="{3B65DFAD-E435-4902-8084-2C8EF417287C}" type="presOf" srcId="{CE6BF9FA-D012-43CE-949E-27D8D28E4049}" destId="{FA3FD693-4C3E-4F9B-859E-F3C8FFC13A15}" srcOrd="1" destOrd="0" presId="urn:microsoft.com/office/officeart/2005/8/layout/radial1"/>
    <dgm:cxn modelId="{161B252B-9F94-4B21-9E82-870187C117AC}" srcId="{D8D8E491-C8F2-4349-BB82-BC5715DE7CBD}" destId="{F6D71D63-4F05-441A-9111-183C9E46D180}" srcOrd="4" destOrd="0" parTransId="{8D66E67F-DAAF-409D-9FCE-8110762462CE}" sibTransId="{07EFB108-1747-4186-8EFB-98AC744E4D2D}"/>
    <dgm:cxn modelId="{6E4ACA85-6276-4FEB-894B-40358172BE73}" type="presOf" srcId="{93BE57E9-604B-4EA0-B6F7-409712144D1C}" destId="{1A81A684-2EA3-481F-A090-4A1EF1B8D703}" srcOrd="0" destOrd="0" presId="urn:microsoft.com/office/officeart/2005/8/layout/radial1"/>
    <dgm:cxn modelId="{CD025098-E2E2-4E44-9096-1C60115FC567}" srcId="{53AA7B04-A12F-4696-8A97-C449F904D840}" destId="{D8D8E491-C8F2-4349-BB82-BC5715DE7CBD}" srcOrd="0" destOrd="0" parTransId="{03CB7309-F8F2-44D6-815D-3416B85EB3A0}" sibTransId="{C778E16F-979A-459B-92B8-AA218619627D}"/>
    <dgm:cxn modelId="{588401AA-939E-4B13-A727-91AE2BD5BAF0}" type="presOf" srcId="{1C8E257A-8EBD-4F40-8029-CBF0C041F08E}" destId="{2739FFC4-F519-4CC4-B79E-19E8495BCD22}" srcOrd="0" destOrd="0" presId="urn:microsoft.com/office/officeart/2005/8/layout/radial1"/>
    <dgm:cxn modelId="{C608F61C-F472-423C-A217-D0752DF1F93A}" type="presOf" srcId="{25745FA0-6522-4DDF-933B-E68E5431146C}" destId="{7DD13639-D04D-41BB-8E59-F8ED8D079057}" srcOrd="0" destOrd="0" presId="urn:microsoft.com/office/officeart/2005/8/layout/radial1"/>
    <dgm:cxn modelId="{B92DB3F4-6645-48E4-80F1-AED9F2CD2998}" type="presOf" srcId="{EA3E9331-6ECA-4323-B2A1-CBD3C724FED0}" destId="{B07C7110-CD7F-4F5C-B724-2EF2EA23CF97}" srcOrd="1" destOrd="0" presId="urn:microsoft.com/office/officeart/2005/8/layout/radial1"/>
    <dgm:cxn modelId="{ED229641-3EF7-491C-B86E-40DDD5A1CAA0}" type="presParOf" srcId="{9D0B7252-3FB5-4E6D-A948-D9FD335D7671}" destId="{B0B8A591-DBF0-4203-BB76-A9F85AF53952}" srcOrd="0" destOrd="0" presId="urn:microsoft.com/office/officeart/2005/8/layout/radial1"/>
    <dgm:cxn modelId="{817E80A7-75FF-4786-8796-E7203B2DA120}" type="presParOf" srcId="{9D0B7252-3FB5-4E6D-A948-D9FD335D7671}" destId="{974B8606-2D4E-46B7-98F4-4F593BAC043A}" srcOrd="1" destOrd="0" presId="urn:microsoft.com/office/officeart/2005/8/layout/radial1"/>
    <dgm:cxn modelId="{2D1ACFD6-3EDA-40C1-8CBD-BEFF5236AF3E}" type="presParOf" srcId="{974B8606-2D4E-46B7-98F4-4F593BAC043A}" destId="{B07C7110-CD7F-4F5C-B724-2EF2EA23CF97}" srcOrd="0" destOrd="0" presId="urn:microsoft.com/office/officeart/2005/8/layout/radial1"/>
    <dgm:cxn modelId="{3CF5DA66-E3BF-40E2-BE39-0C070E7279DC}" type="presParOf" srcId="{9D0B7252-3FB5-4E6D-A948-D9FD335D7671}" destId="{05BFA5A7-732B-40B2-9E70-D63F25696CDB}" srcOrd="2" destOrd="0" presId="urn:microsoft.com/office/officeart/2005/8/layout/radial1"/>
    <dgm:cxn modelId="{71DE52C9-9D23-4DFF-9A76-2B9967E9B1C4}" type="presParOf" srcId="{9D0B7252-3FB5-4E6D-A948-D9FD335D7671}" destId="{7CB410EA-4F6C-4422-A384-027BC4EDAD4F}" srcOrd="3" destOrd="0" presId="urn:microsoft.com/office/officeart/2005/8/layout/radial1"/>
    <dgm:cxn modelId="{C37756DB-2431-41E7-A5E5-AB52C75B5A23}" type="presParOf" srcId="{7CB410EA-4F6C-4422-A384-027BC4EDAD4F}" destId="{FA3FD693-4C3E-4F9B-859E-F3C8FFC13A15}" srcOrd="0" destOrd="0" presId="urn:microsoft.com/office/officeart/2005/8/layout/radial1"/>
    <dgm:cxn modelId="{D7B5EB54-D556-4112-B8FF-C06337E87C5E}" type="presParOf" srcId="{9D0B7252-3FB5-4E6D-A948-D9FD335D7671}" destId="{F5767B4A-B61B-438E-8DCC-EF0CA344E8F2}" srcOrd="4" destOrd="0" presId="urn:microsoft.com/office/officeart/2005/8/layout/radial1"/>
    <dgm:cxn modelId="{79953D43-EEF6-4062-90C0-8BF7931B880A}" type="presParOf" srcId="{9D0B7252-3FB5-4E6D-A948-D9FD335D7671}" destId="{B38B9868-89E1-4CBB-AFCF-2EA5F5309951}" srcOrd="5" destOrd="0" presId="urn:microsoft.com/office/officeart/2005/8/layout/radial1"/>
    <dgm:cxn modelId="{182ACAC1-7B58-49CC-9FC3-C8224345C811}" type="presParOf" srcId="{B38B9868-89E1-4CBB-AFCF-2EA5F5309951}" destId="{523ADACB-EC16-4074-BEA4-B0B2257C6AC6}" srcOrd="0" destOrd="0" presId="urn:microsoft.com/office/officeart/2005/8/layout/radial1"/>
    <dgm:cxn modelId="{C77DD9D1-2A6F-4E37-9F15-A8F4EC528F44}" type="presParOf" srcId="{9D0B7252-3FB5-4E6D-A948-D9FD335D7671}" destId="{1A81A684-2EA3-481F-A090-4A1EF1B8D703}" srcOrd="6" destOrd="0" presId="urn:microsoft.com/office/officeart/2005/8/layout/radial1"/>
    <dgm:cxn modelId="{02B10F22-B961-43EB-BB78-075E6A4501EC}" type="presParOf" srcId="{9D0B7252-3FB5-4E6D-A948-D9FD335D7671}" destId="{36EBE406-84FF-4BDE-918E-D3EF3DF21699}" srcOrd="7" destOrd="0" presId="urn:microsoft.com/office/officeart/2005/8/layout/radial1"/>
    <dgm:cxn modelId="{8F4EDE60-7929-4ABD-8FA9-DED4A743320A}" type="presParOf" srcId="{36EBE406-84FF-4BDE-918E-D3EF3DF21699}" destId="{9E9B6225-3F23-4FAC-9845-4D8313F1E0D9}" srcOrd="0" destOrd="0" presId="urn:microsoft.com/office/officeart/2005/8/layout/radial1"/>
    <dgm:cxn modelId="{8BAED0DE-A3E1-4134-A241-6C9214BBF5C0}" type="presParOf" srcId="{9D0B7252-3FB5-4E6D-A948-D9FD335D7671}" destId="{7DD13639-D04D-41BB-8E59-F8ED8D079057}" srcOrd="8" destOrd="0" presId="urn:microsoft.com/office/officeart/2005/8/layout/radial1"/>
    <dgm:cxn modelId="{6D2E9183-3A6A-42F6-8C46-BE0575E1DDC2}" type="presParOf" srcId="{9D0B7252-3FB5-4E6D-A948-D9FD335D7671}" destId="{DA8EC1A5-3F88-4B55-B3F8-FBED6B96B0E5}" srcOrd="9" destOrd="0" presId="urn:microsoft.com/office/officeart/2005/8/layout/radial1"/>
    <dgm:cxn modelId="{A641A113-2E84-438C-93B5-E636B9412915}" type="presParOf" srcId="{DA8EC1A5-3F88-4B55-B3F8-FBED6B96B0E5}" destId="{D0337C57-9510-43C0-8CED-17895AE03829}" srcOrd="0" destOrd="0" presId="urn:microsoft.com/office/officeart/2005/8/layout/radial1"/>
    <dgm:cxn modelId="{B200803E-6EA6-44FA-91EF-31FFA695D0CF}" type="presParOf" srcId="{9D0B7252-3FB5-4E6D-A948-D9FD335D7671}" destId="{CAACC866-3E43-47DC-A634-A787D9E98382}" srcOrd="10" destOrd="0" presId="urn:microsoft.com/office/officeart/2005/8/layout/radial1"/>
    <dgm:cxn modelId="{170715C7-6209-4BEF-91A0-F7711AA97424}" type="presParOf" srcId="{9D0B7252-3FB5-4E6D-A948-D9FD335D7671}" destId="{2739FFC4-F519-4CC4-B79E-19E8495BCD22}" srcOrd="11" destOrd="0" presId="urn:microsoft.com/office/officeart/2005/8/layout/radial1"/>
    <dgm:cxn modelId="{EA48E070-B1FF-43E7-8B07-F4039986D419}" type="presParOf" srcId="{2739FFC4-F519-4CC4-B79E-19E8495BCD22}" destId="{4E0653C7-5156-43C7-8EC4-25FB93D97701}" srcOrd="0" destOrd="0" presId="urn:microsoft.com/office/officeart/2005/8/layout/radial1"/>
    <dgm:cxn modelId="{BCF3B74E-8E50-4475-95B7-E269B4161921}" type="presParOf" srcId="{9D0B7252-3FB5-4E6D-A948-D9FD335D7671}" destId="{B7F882EE-16C8-4F0B-A5B2-475B986CC60B}"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B8A591-DBF0-4203-BB76-A9F85AF53952}">
      <dsp:nvSpPr>
        <dsp:cNvPr id="0" name=""/>
        <dsp:cNvSpPr/>
      </dsp:nvSpPr>
      <dsp:spPr>
        <a:xfrm>
          <a:off x="1863757" y="1387695"/>
          <a:ext cx="4974247" cy="3520895"/>
        </a:xfrm>
        <a:prstGeom prst="ellipse">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ar-SA" sz="3800" b="1" kern="1200" dirty="0" smtClean="0">
              <a:solidFill>
                <a:srgbClr val="FF0000"/>
              </a:solidFill>
            </a:rPr>
            <a:t>العناصر المكونة للعدالة الانتقالية </a:t>
          </a:r>
          <a:endParaRPr lang="en-US" sz="3800" b="1" kern="1200" dirty="0">
            <a:solidFill>
              <a:srgbClr val="FF0000"/>
            </a:solidFill>
            <a:cs typeface="Rebar - A - Jeddah" pitchFamily="2" charset="-78"/>
          </a:endParaRPr>
        </a:p>
      </dsp:txBody>
      <dsp:txXfrm>
        <a:off x="2592219" y="1903318"/>
        <a:ext cx="3517323" cy="2489649"/>
      </dsp:txXfrm>
    </dsp:sp>
    <dsp:sp modelId="{974B8606-2D4E-46B7-98F4-4F593BAC043A}">
      <dsp:nvSpPr>
        <dsp:cNvPr id="0" name=""/>
        <dsp:cNvSpPr/>
      </dsp:nvSpPr>
      <dsp:spPr>
        <a:xfrm rot="5747178">
          <a:off x="4252095" y="1624647"/>
          <a:ext cx="502760" cy="35317"/>
        </a:xfrm>
        <a:custGeom>
          <a:avLst/>
          <a:gdLst/>
          <a:ahLst/>
          <a:cxnLst/>
          <a:rect l="0" t="0" r="0" b="0"/>
          <a:pathLst>
            <a:path>
              <a:moveTo>
                <a:pt x="0" y="17658"/>
              </a:moveTo>
              <a:lnTo>
                <a:pt x="502760" y="17658"/>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rgbClr val="002060"/>
            </a:solidFill>
          </a:endParaRPr>
        </a:p>
      </dsp:txBody>
      <dsp:txXfrm rot="10800000">
        <a:off x="4490906" y="1629737"/>
        <a:ext cx="25138" cy="25138"/>
      </dsp:txXfrm>
    </dsp:sp>
    <dsp:sp modelId="{05BFA5A7-732B-40B2-9E70-D63F25696CDB}">
      <dsp:nvSpPr>
        <dsp:cNvPr id="0" name=""/>
        <dsp:cNvSpPr/>
      </dsp:nvSpPr>
      <dsp:spPr>
        <a:xfrm>
          <a:off x="3207260" y="-18879"/>
          <a:ext cx="2735179" cy="1913681"/>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ar-SA" sz="3500" b="1" kern="1200" dirty="0" smtClean="0">
              <a:solidFill>
                <a:srgbClr val="002060"/>
              </a:solidFill>
            </a:rPr>
            <a:t>المحاكمات</a:t>
          </a:r>
          <a:endParaRPr lang="en-US" sz="3500" b="1" kern="1200" dirty="0">
            <a:solidFill>
              <a:srgbClr val="002060"/>
            </a:solidFill>
          </a:endParaRPr>
        </a:p>
      </dsp:txBody>
      <dsp:txXfrm>
        <a:off x="3607818" y="261373"/>
        <a:ext cx="1934063" cy="1353177"/>
      </dsp:txXfrm>
    </dsp:sp>
    <dsp:sp modelId="{7CB410EA-4F6C-4422-A384-027BC4EDAD4F}">
      <dsp:nvSpPr>
        <dsp:cNvPr id="0" name=""/>
        <dsp:cNvSpPr/>
      </dsp:nvSpPr>
      <dsp:spPr>
        <a:xfrm rot="9713117">
          <a:off x="6208472" y="2455700"/>
          <a:ext cx="410240" cy="35317"/>
        </a:xfrm>
        <a:custGeom>
          <a:avLst/>
          <a:gdLst/>
          <a:ahLst/>
          <a:cxnLst/>
          <a:rect l="0" t="0" r="0" b="0"/>
          <a:pathLst>
            <a:path>
              <a:moveTo>
                <a:pt x="0" y="17658"/>
              </a:moveTo>
              <a:lnTo>
                <a:pt x="410240" y="17658"/>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rgbClr val="002060"/>
            </a:solidFill>
          </a:endParaRPr>
        </a:p>
      </dsp:txBody>
      <dsp:txXfrm rot="10800000">
        <a:off x="6403337" y="2463103"/>
        <a:ext cx="20512" cy="20512"/>
      </dsp:txXfrm>
    </dsp:sp>
    <dsp:sp modelId="{F5767B4A-B61B-438E-8DCC-EF0CA344E8F2}">
      <dsp:nvSpPr>
        <dsp:cNvPr id="0" name=""/>
        <dsp:cNvSpPr/>
      </dsp:nvSpPr>
      <dsp:spPr>
        <a:xfrm>
          <a:off x="6093672" y="1108417"/>
          <a:ext cx="2802222" cy="2022492"/>
        </a:xfrm>
        <a:prstGeom prst="ellipse">
          <a:avLst/>
        </a:prstGeom>
        <a:solidFill>
          <a:schemeClr val="accent4">
            <a:hueOff val="-703989"/>
            <a:satOff val="-7226"/>
            <a:lumOff val="302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ar-SA" sz="3000" b="1" kern="1200" dirty="0" smtClean="0">
              <a:solidFill>
                <a:srgbClr val="002060"/>
              </a:solidFill>
            </a:rPr>
            <a:t>لجان تقصي الحقائق</a:t>
          </a:r>
          <a:endParaRPr lang="en-US" sz="3000" b="1" kern="1200" dirty="0">
            <a:solidFill>
              <a:srgbClr val="002060"/>
            </a:solidFill>
          </a:endParaRPr>
        </a:p>
      </dsp:txBody>
      <dsp:txXfrm>
        <a:off x="6504048" y="1404604"/>
        <a:ext cx="1981470" cy="1430118"/>
      </dsp:txXfrm>
    </dsp:sp>
    <dsp:sp modelId="{B38B9868-89E1-4CBB-AFCF-2EA5F5309951}">
      <dsp:nvSpPr>
        <dsp:cNvPr id="0" name=""/>
        <dsp:cNvSpPr/>
      </dsp:nvSpPr>
      <dsp:spPr>
        <a:xfrm rot="12231817">
          <a:off x="6139626" y="3995810"/>
          <a:ext cx="334650" cy="35317"/>
        </a:xfrm>
        <a:custGeom>
          <a:avLst/>
          <a:gdLst/>
          <a:ahLst/>
          <a:cxnLst/>
          <a:rect l="0" t="0" r="0" b="0"/>
          <a:pathLst>
            <a:path>
              <a:moveTo>
                <a:pt x="0" y="17658"/>
              </a:moveTo>
              <a:lnTo>
                <a:pt x="334650" y="17658"/>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rgbClr val="002060"/>
            </a:solidFill>
          </a:endParaRPr>
        </a:p>
      </dsp:txBody>
      <dsp:txXfrm rot="10800000">
        <a:off x="6298585" y="4005102"/>
        <a:ext cx="16732" cy="16732"/>
      </dsp:txXfrm>
    </dsp:sp>
    <dsp:sp modelId="{1A81A684-2EA3-481F-A090-4A1EF1B8D703}">
      <dsp:nvSpPr>
        <dsp:cNvPr id="0" name=""/>
        <dsp:cNvSpPr/>
      </dsp:nvSpPr>
      <dsp:spPr>
        <a:xfrm>
          <a:off x="5977312" y="3439990"/>
          <a:ext cx="2638428" cy="2022492"/>
        </a:xfrm>
        <a:prstGeom prst="ellipse">
          <a:avLst/>
        </a:prstGeom>
        <a:solidFill>
          <a:schemeClr val="accent4">
            <a:hueOff val="-1407978"/>
            <a:satOff val="-14452"/>
            <a:lumOff val="604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ar-SA" sz="3500" b="1" kern="1200" dirty="0" smtClean="0">
              <a:solidFill>
                <a:srgbClr val="002060"/>
              </a:solidFill>
            </a:rPr>
            <a:t>تعويض الضحايا</a:t>
          </a:r>
          <a:endParaRPr lang="en-US" sz="3500" b="1" kern="1200" dirty="0">
            <a:solidFill>
              <a:srgbClr val="002060"/>
            </a:solidFill>
          </a:endParaRPr>
        </a:p>
      </dsp:txBody>
      <dsp:txXfrm>
        <a:off x="6363701" y="3736177"/>
        <a:ext cx="1865650" cy="1430118"/>
      </dsp:txXfrm>
    </dsp:sp>
    <dsp:sp modelId="{36EBE406-84FF-4BDE-918E-D3EF3DF21699}">
      <dsp:nvSpPr>
        <dsp:cNvPr id="0" name=""/>
        <dsp:cNvSpPr/>
      </dsp:nvSpPr>
      <dsp:spPr>
        <a:xfrm rot="16095434">
          <a:off x="4250893" y="4741585"/>
          <a:ext cx="298015" cy="35317"/>
        </a:xfrm>
        <a:custGeom>
          <a:avLst/>
          <a:gdLst/>
          <a:ahLst/>
          <a:cxnLst/>
          <a:rect l="0" t="0" r="0" b="0"/>
          <a:pathLst>
            <a:path>
              <a:moveTo>
                <a:pt x="0" y="17658"/>
              </a:moveTo>
              <a:lnTo>
                <a:pt x="298015" y="17658"/>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92451" y="4751794"/>
        <a:ext cx="14900" cy="14900"/>
      </dsp:txXfrm>
    </dsp:sp>
    <dsp:sp modelId="{7DD13639-D04D-41BB-8E59-F8ED8D079057}">
      <dsp:nvSpPr>
        <dsp:cNvPr id="0" name=""/>
        <dsp:cNvSpPr/>
      </dsp:nvSpPr>
      <dsp:spPr>
        <a:xfrm>
          <a:off x="3102302" y="4610129"/>
          <a:ext cx="2639231" cy="1745454"/>
        </a:xfrm>
        <a:prstGeom prst="ellipse">
          <a:avLst/>
        </a:prstGeom>
        <a:solidFill>
          <a:schemeClr val="accent4">
            <a:hueOff val="-2111967"/>
            <a:satOff val="-21677"/>
            <a:lumOff val="905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ar-IQ" sz="3800" b="1" kern="1200" dirty="0" smtClean="0">
              <a:solidFill>
                <a:srgbClr val="002060"/>
              </a:solidFill>
            </a:rPr>
            <a:t>إصلاح مؤسسات الدولة</a:t>
          </a:r>
          <a:endParaRPr lang="en-US" sz="3800" b="1" kern="1200" dirty="0">
            <a:solidFill>
              <a:srgbClr val="002060"/>
            </a:solidFill>
          </a:endParaRPr>
        </a:p>
      </dsp:txBody>
      <dsp:txXfrm>
        <a:off x="3488808" y="4865745"/>
        <a:ext cx="1866219" cy="1234222"/>
      </dsp:txXfrm>
    </dsp:sp>
    <dsp:sp modelId="{DA8EC1A5-3F88-4B55-B3F8-FBED6B96B0E5}">
      <dsp:nvSpPr>
        <dsp:cNvPr id="0" name=""/>
        <dsp:cNvSpPr/>
      </dsp:nvSpPr>
      <dsp:spPr>
        <a:xfrm rot="19935048">
          <a:off x="2340681" y="4123678"/>
          <a:ext cx="244772" cy="35317"/>
        </a:xfrm>
        <a:custGeom>
          <a:avLst/>
          <a:gdLst/>
          <a:ahLst/>
          <a:cxnLst/>
          <a:rect l="0" t="0" r="0" b="0"/>
          <a:pathLst>
            <a:path>
              <a:moveTo>
                <a:pt x="0" y="17658"/>
              </a:moveTo>
              <a:lnTo>
                <a:pt x="244772" y="17658"/>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456948" y="4135217"/>
        <a:ext cx="12238" cy="12238"/>
      </dsp:txXfrm>
    </dsp:sp>
    <dsp:sp modelId="{CAACC866-3E43-47DC-A634-A787D9E98382}">
      <dsp:nvSpPr>
        <dsp:cNvPr id="0" name=""/>
        <dsp:cNvSpPr/>
      </dsp:nvSpPr>
      <dsp:spPr>
        <a:xfrm>
          <a:off x="279439" y="3744524"/>
          <a:ext cx="2558067" cy="1745454"/>
        </a:xfrm>
        <a:prstGeom prst="ellipse">
          <a:avLst/>
        </a:prstGeom>
        <a:solidFill>
          <a:schemeClr val="accent4">
            <a:hueOff val="-2815956"/>
            <a:satOff val="-28903"/>
            <a:lumOff val="1207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ar-IQ" sz="3800" b="1" kern="1200" dirty="0" smtClean="0">
              <a:solidFill>
                <a:srgbClr val="002060"/>
              </a:solidFill>
            </a:rPr>
            <a:t>إحياء الذكرى</a:t>
          </a:r>
          <a:endParaRPr lang="en-US" sz="3800" b="1" kern="1200" dirty="0">
            <a:solidFill>
              <a:srgbClr val="002060"/>
            </a:solidFill>
          </a:endParaRPr>
        </a:p>
      </dsp:txBody>
      <dsp:txXfrm>
        <a:off x="654059" y="4000140"/>
        <a:ext cx="1808827" cy="1234222"/>
      </dsp:txXfrm>
    </dsp:sp>
    <dsp:sp modelId="{2739FFC4-F519-4CC4-B79E-19E8495BCD22}">
      <dsp:nvSpPr>
        <dsp:cNvPr id="0" name=""/>
        <dsp:cNvSpPr/>
      </dsp:nvSpPr>
      <dsp:spPr>
        <a:xfrm rot="1133472">
          <a:off x="2098581" y="2443161"/>
          <a:ext cx="487567" cy="35317"/>
        </a:xfrm>
        <a:custGeom>
          <a:avLst/>
          <a:gdLst/>
          <a:ahLst/>
          <a:cxnLst/>
          <a:rect l="0" t="0" r="0" b="0"/>
          <a:pathLst>
            <a:path>
              <a:moveTo>
                <a:pt x="0" y="17658"/>
              </a:moveTo>
              <a:lnTo>
                <a:pt x="487567" y="17658"/>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rgbClr val="002060"/>
            </a:solidFill>
          </a:endParaRPr>
        </a:p>
      </dsp:txBody>
      <dsp:txXfrm>
        <a:off x="2330176" y="2448630"/>
        <a:ext cx="24378" cy="24378"/>
      </dsp:txXfrm>
    </dsp:sp>
    <dsp:sp modelId="{B7F882EE-16C8-4F0B-A5B2-475B986CC60B}">
      <dsp:nvSpPr>
        <dsp:cNvPr id="0" name=""/>
        <dsp:cNvSpPr/>
      </dsp:nvSpPr>
      <dsp:spPr>
        <a:xfrm>
          <a:off x="0" y="1124912"/>
          <a:ext cx="2698105" cy="1991982"/>
        </a:xfrm>
        <a:prstGeom prst="ellipse">
          <a:avLst/>
        </a:prstGeom>
        <a:solidFill>
          <a:schemeClr val="accent4">
            <a:hueOff val="-3519944"/>
            <a:satOff val="-36129"/>
            <a:lumOff val="150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ar-SA" sz="3000" b="1" kern="1200" dirty="0" smtClean="0">
              <a:solidFill>
                <a:srgbClr val="002060"/>
              </a:solidFill>
            </a:rPr>
            <a:t>إعادة النازحين</a:t>
          </a:r>
          <a:endParaRPr lang="en-US" sz="3000" b="1" kern="1200" dirty="0">
            <a:solidFill>
              <a:srgbClr val="002060"/>
            </a:solidFill>
          </a:endParaRPr>
        </a:p>
      </dsp:txBody>
      <dsp:txXfrm>
        <a:off x="395128" y="1416631"/>
        <a:ext cx="1907849" cy="1408544"/>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E3E0CE-62F8-4B0E-BB85-0B1FDA524618}" type="datetimeFigureOut">
              <a:rPr lang="en-US" smtClean="0"/>
              <a:t>9/7/2025</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213FFA-5406-4E1D-AA11-05B1F3273AAD}" type="slidenum">
              <a:rPr lang="en-US" smtClean="0"/>
              <a:t>‹#›</a:t>
            </a:fld>
            <a:endParaRPr lang="en-US"/>
          </a:p>
        </p:txBody>
      </p:sp>
    </p:spTree>
    <p:extLst>
      <p:ext uri="{BB962C8B-B14F-4D97-AF65-F5344CB8AC3E}">
        <p14:creationId xmlns:p14="http://schemas.microsoft.com/office/powerpoint/2010/main" val="92789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A20BADAC-6343-4EB1-90A6-380AD7095AF6}" type="datetimeFigureOut">
              <a:rPr lang="ar-SA" smtClean="0"/>
              <a:pPr/>
              <a:t>15/03/47</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DB0F94C9-9FB8-4A0C-8DCC-5F10E8FAD2BA}"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spd="med">
    <p:cut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20BADAC-6343-4EB1-90A6-380AD7095AF6}" type="datetimeFigureOut">
              <a:rPr lang="ar-SA" smtClean="0"/>
              <a:pPr/>
              <a:t>15/03/47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20BADAC-6343-4EB1-90A6-380AD7095AF6}" type="datetimeFigureOut">
              <a:rPr lang="ar-SA" smtClean="0"/>
              <a:pPr/>
              <a:t>15/03/47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20BADAC-6343-4EB1-90A6-380AD7095AF6}" type="datetimeFigureOut">
              <a:rPr lang="ar-SA" smtClean="0"/>
              <a:pPr/>
              <a:t>15/03/47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A20BADAC-6343-4EB1-90A6-380AD7095AF6}" type="datetimeFigureOut">
              <a:rPr lang="ar-SA" smtClean="0"/>
              <a:pPr/>
              <a:t>15/03/47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B0F94C9-9FB8-4A0C-8DCC-5F10E8FAD2BA}"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spd="med">
    <p:cut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20BADAC-6343-4EB1-90A6-380AD7095AF6}" type="datetimeFigureOut">
              <a:rPr lang="ar-SA" smtClean="0"/>
              <a:pPr/>
              <a:t>15/03/47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A20BADAC-6343-4EB1-90A6-380AD7095AF6}" type="datetimeFigureOut">
              <a:rPr lang="ar-SA" smtClean="0"/>
              <a:pPr/>
              <a:t>15/03/47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A20BADAC-6343-4EB1-90A6-380AD7095AF6}" type="datetimeFigureOut">
              <a:rPr lang="ar-SA" smtClean="0"/>
              <a:pPr/>
              <a:t>15/03/47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0BADAC-6343-4EB1-90A6-380AD7095AF6}" type="datetimeFigureOut">
              <a:rPr lang="ar-SA" smtClean="0"/>
              <a:pPr/>
              <a:t>15/03/47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20BADAC-6343-4EB1-90A6-380AD7095AF6}" type="datetimeFigureOut">
              <a:rPr lang="ar-SA" smtClean="0"/>
              <a:pPr/>
              <a:t>15/03/47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B0F94C9-9FB8-4A0C-8DCC-5F10E8FAD2BA}" type="slidenum">
              <a:rPr lang="ar-SA" smtClean="0"/>
              <a:pPr/>
              <a:t>‹#›</a:t>
            </a:fld>
            <a:endParaRPr lang="ar-SA"/>
          </a:p>
        </p:txBody>
      </p:sp>
    </p:spTree>
  </p:cSld>
  <p:clrMapOvr>
    <a:masterClrMapping/>
  </p:clrMapOvr>
  <p:transition spd="med">
    <p:cut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A20BADAC-6343-4EB1-90A6-380AD7095AF6}" type="datetimeFigureOut">
              <a:rPr lang="ar-SA" smtClean="0"/>
              <a:pPr/>
              <a:t>15/03/47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DB0F94C9-9FB8-4A0C-8DCC-5F10E8FAD2BA}" type="slidenum">
              <a:rPr lang="ar-SA" smtClean="0"/>
              <a:pPr/>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med">
    <p:cut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20BADAC-6343-4EB1-90A6-380AD7095AF6}" type="datetimeFigureOut">
              <a:rPr lang="ar-SA" smtClean="0"/>
              <a:pPr/>
              <a:t>15/03/47</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B0F94C9-9FB8-4A0C-8DCC-5F10E8FAD2BA}" type="slidenum">
              <a:rPr lang="ar-SA" smtClean="0"/>
              <a:pPr/>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spd="med">
    <p:cut thruBlk="1"/>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p:nvPr/>
        </p:nvSpPr>
        <p:spPr>
          <a:xfrm>
            <a:off x="82352" y="2952224"/>
            <a:ext cx="9036496" cy="1569660"/>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rPr>
              <a:t>Crimes of </a:t>
            </a:r>
            <a:r>
              <a:rPr lang="en-US" sz="4800" b="1" dirty="0" smtClean="0">
                <a:solidFill>
                  <a:schemeClr val="bg1"/>
                </a:solidFill>
                <a:effectLst>
                  <a:outerShdw blurRad="38100" dist="38100" dir="2700000" algn="tl">
                    <a:srgbClr val="000000">
                      <a:alpha val="43137"/>
                    </a:srgbClr>
                  </a:outerShdw>
                </a:effectLst>
              </a:rPr>
              <a:t>the Baath</a:t>
            </a:r>
            <a:r>
              <a:rPr lang="en-US" sz="4800" b="1" dirty="0">
                <a:solidFill>
                  <a:schemeClr val="bg1"/>
                </a:solidFill>
                <a:effectLst>
                  <a:outerShdw blurRad="38100" dist="38100" dir="2700000" algn="tl">
                    <a:srgbClr val="000000">
                      <a:alpha val="43137"/>
                    </a:srgbClr>
                  </a:outerShdw>
                </a:effectLst>
              </a:rPr>
              <a:t> </a:t>
            </a:r>
            <a:r>
              <a:rPr lang="en-US" sz="4800" b="1" dirty="0" smtClean="0">
                <a:solidFill>
                  <a:schemeClr val="bg1"/>
                </a:solidFill>
                <a:effectLst>
                  <a:outerShdw blurRad="38100" dist="38100" dir="2700000" algn="tl">
                    <a:srgbClr val="000000">
                      <a:alpha val="43137"/>
                    </a:srgbClr>
                  </a:outerShdw>
                </a:effectLst>
              </a:rPr>
              <a:t>Regime</a:t>
            </a:r>
          </a:p>
          <a:p>
            <a:pPr algn="ctr"/>
            <a:r>
              <a:rPr lang="en-US" sz="4800" b="1" dirty="0" smtClean="0">
                <a:solidFill>
                  <a:schemeClr val="bg1"/>
                </a:solidFill>
                <a:effectLst>
                  <a:outerShdw blurRad="38100" dist="38100" dir="2700000" algn="tl">
                    <a:srgbClr val="000000">
                      <a:alpha val="43137"/>
                    </a:srgbClr>
                  </a:outerShdw>
                </a:effectLst>
              </a:rPr>
              <a:t> in Iraq</a:t>
            </a:r>
            <a:endParaRPr lang="en-GB" sz="4800" b="1" dirty="0">
              <a:solidFill>
                <a:schemeClr val="bg1"/>
              </a:solidFill>
              <a:effectLst>
                <a:outerShdw blurRad="38100" dist="38100" dir="2700000" algn="tl">
                  <a:srgbClr val="000000">
                    <a:alpha val="43137"/>
                  </a:srgbClr>
                </a:outerShdw>
              </a:effectLst>
            </a:endParaRPr>
          </a:p>
        </p:txBody>
      </p:sp>
      <p:sp>
        <p:nvSpPr>
          <p:cNvPr id="4" name="عنوان فرعي 3"/>
          <p:cNvSpPr>
            <a:spLocks noGrp="1"/>
          </p:cNvSpPr>
          <p:nvPr>
            <p:ph type="subTitle" idx="1"/>
          </p:nvPr>
        </p:nvSpPr>
        <p:spPr>
          <a:xfrm>
            <a:off x="590900" y="4697968"/>
            <a:ext cx="7854696" cy="1752600"/>
          </a:xfrm>
        </p:spPr>
        <p:txBody>
          <a:bodyPr>
            <a:normAutofit/>
          </a:bodyPr>
          <a:lstStyle/>
          <a:p>
            <a:pPr algn="ctr"/>
            <a:r>
              <a:rPr lang="ar-IQ" sz="4500" b="1" dirty="0" smtClean="0">
                <a:solidFill>
                  <a:schemeClr val="bg1"/>
                </a:solidFill>
              </a:rPr>
              <a:t>جرائم نظام البعث في العراق</a:t>
            </a:r>
            <a:endParaRPr lang="en-US" sz="4500" b="1" dirty="0">
              <a:solidFill>
                <a:schemeClr val="bg1"/>
              </a:solidFill>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3030" y="785290"/>
            <a:ext cx="2079625" cy="2103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611146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barn(inVertical)">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122"/>
                                        </p:tgtEl>
                                        <p:attrNameLst>
                                          <p:attrName>style.visibility</p:attrName>
                                        </p:attrNameLst>
                                      </p:cBhvr>
                                      <p:to>
                                        <p:strVal val="visible"/>
                                      </p:to>
                                    </p:set>
                                    <p:anim calcmode="lin" valueType="num">
                                      <p:cBhvr additive="base">
                                        <p:cTn id="19" dur="500" fill="hold"/>
                                        <p:tgtEl>
                                          <p:spTgt spid="5122"/>
                                        </p:tgtEl>
                                        <p:attrNameLst>
                                          <p:attrName>ppt_x</p:attrName>
                                        </p:attrNameLst>
                                      </p:cBhvr>
                                      <p:tavLst>
                                        <p:tav tm="0">
                                          <p:val>
                                            <p:strVal val="#ppt_x"/>
                                          </p:val>
                                        </p:tav>
                                        <p:tav tm="100000">
                                          <p:val>
                                            <p:strVal val="#ppt_x"/>
                                          </p:val>
                                        </p:tav>
                                      </p:tavLst>
                                    </p:anim>
                                    <p:anim calcmode="lin" valueType="num">
                                      <p:cBhvr additive="base">
                                        <p:cTn id="20"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01600" y="785813"/>
            <a:ext cx="9144000" cy="6337300"/>
          </a:xfrm>
        </p:spPr>
        <p:txBody>
          <a:bodyPr/>
          <a:lstStyle/>
          <a:p>
            <a:pPr>
              <a:buFontTx/>
              <a:buNone/>
            </a:pPr>
            <a:r>
              <a:rPr lang="ar-EG" altLang="ar-EG" dirty="0" smtClean="0"/>
              <a:t>.</a:t>
            </a:r>
            <a:endParaRPr lang="en-US" altLang="ar-EG" dirty="0" smtClean="0"/>
          </a:p>
        </p:txBody>
      </p:sp>
      <p:sp>
        <p:nvSpPr>
          <p:cNvPr id="6" name="Line 4"/>
          <p:cNvSpPr>
            <a:spLocks noChangeShapeType="1"/>
          </p:cNvSpPr>
          <p:nvPr/>
        </p:nvSpPr>
        <p:spPr bwMode="auto">
          <a:xfrm flipH="1" flipV="1">
            <a:off x="990600" y="858838"/>
            <a:ext cx="7391400" cy="0"/>
          </a:xfrm>
          <a:prstGeom prst="line">
            <a:avLst/>
          </a:prstGeom>
          <a:noFill/>
          <a:ln w="57150" cmpd="thinThick">
            <a:solidFill>
              <a:srgbClr val="FFFF00"/>
            </a:solidFill>
            <a:round/>
            <a:headEnd/>
            <a:tailEnd/>
          </a:ln>
          <a:extLst>
            <a:ext uri="{909E8E84-426E-40DD-AFC4-6F175D3DCCD1}">
              <a14:hiddenFill xmlns:a14="http://schemas.microsoft.com/office/drawing/2010/main">
                <a:noFill/>
              </a14:hiddenFill>
            </a:ext>
          </a:extLst>
        </p:spPr>
        <p:txBody>
          <a:bodyPr anchor="ctr">
            <a:spAutoFit/>
          </a:bodyPr>
          <a:lstStyle/>
          <a:p>
            <a:endParaRPr lang="ar-EG"/>
          </a:p>
        </p:txBody>
      </p:sp>
      <p:sp>
        <p:nvSpPr>
          <p:cNvPr id="8201" name="Text Box 19"/>
          <p:cNvSpPr txBox="1">
            <a:spLocks noChangeArrowheads="1"/>
          </p:cNvSpPr>
          <p:nvPr/>
        </p:nvSpPr>
        <p:spPr bwMode="auto">
          <a:xfrm>
            <a:off x="1367524" y="3312279"/>
            <a:ext cx="6516844"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a:spcBef>
                <a:spcPct val="50000"/>
              </a:spcBef>
            </a:pPr>
            <a:r>
              <a:rPr lang="ar-IQ" altLang="ar-EG" sz="4000" b="1" dirty="0" smtClean="0">
                <a:latin typeface="Tahoma" pitchFamily="34" charset="0"/>
              </a:rPr>
              <a:t>أثر المرحلة الانتقالية في محاربة السياسية الاستبدادية </a:t>
            </a:r>
            <a:endParaRPr lang="ar-IQ" altLang="ar-EG" sz="4000" b="1" dirty="0" smtClean="0">
              <a:latin typeface="Tahoma" pitchFamily="34" charset="0"/>
            </a:endParaRPr>
          </a:p>
          <a:p>
            <a:pPr algn="ctr">
              <a:spcBef>
                <a:spcPct val="50000"/>
              </a:spcBef>
            </a:pPr>
            <a:endParaRPr lang="ar-SA" altLang="ar-EG" sz="4000" dirty="0">
              <a:latin typeface="Tahoma" pitchFamily="34" charset="0"/>
            </a:endParaRPr>
          </a:p>
        </p:txBody>
      </p:sp>
      <p:sp>
        <p:nvSpPr>
          <p:cNvPr id="21" name="Line 11"/>
          <p:cNvSpPr>
            <a:spLocks noChangeShapeType="1"/>
          </p:cNvSpPr>
          <p:nvPr/>
        </p:nvSpPr>
        <p:spPr bwMode="auto">
          <a:xfrm>
            <a:off x="4638269" y="1303338"/>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a:solidFill>
                <a:schemeClr val="bg1"/>
              </a:solidFill>
            </a:endParaRPr>
          </a:p>
        </p:txBody>
      </p:sp>
      <p:sp>
        <p:nvSpPr>
          <p:cNvPr id="40" name="AutoShape 3107"/>
          <p:cNvSpPr>
            <a:spLocks noChangeArrowheads="1"/>
          </p:cNvSpPr>
          <p:nvPr/>
        </p:nvSpPr>
        <p:spPr bwMode="auto">
          <a:xfrm>
            <a:off x="1367524" y="759614"/>
            <a:ext cx="6516844" cy="1634490"/>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ctr"/>
            <a:endParaRPr lang="ar-IQ" sz="3000" dirty="0" smtClean="0">
              <a:solidFill>
                <a:srgbClr val="00B0F0"/>
              </a:solidFill>
              <a:cs typeface="PT Bold Heading" pitchFamily="2" charset="-78"/>
            </a:endParaRPr>
          </a:p>
          <a:p>
            <a:pPr algn="ctr"/>
            <a:r>
              <a:rPr lang="ar-IQ" sz="3000" dirty="0" smtClean="0">
                <a:solidFill>
                  <a:srgbClr val="00B0F0"/>
                </a:solidFill>
                <a:cs typeface="PT Bold Heading" pitchFamily="2" charset="-78"/>
              </a:rPr>
              <a:t>المحـاضـرة </a:t>
            </a:r>
            <a:r>
              <a:rPr lang="ar-IQ" sz="3000" dirty="0" smtClean="0">
                <a:solidFill>
                  <a:srgbClr val="00B0F0"/>
                </a:solidFill>
                <a:cs typeface="PT Bold Heading" pitchFamily="2" charset="-78"/>
              </a:rPr>
              <a:t>العـاشـرة </a:t>
            </a:r>
            <a:endParaRPr lang="ar-IQ" sz="3000" dirty="0" smtClean="0">
              <a:solidFill>
                <a:srgbClr val="00B0F0"/>
              </a:solidFill>
              <a:cs typeface="PT Bold Heading" pitchFamily="2" charset="-78"/>
            </a:endParaRPr>
          </a:p>
          <a:p>
            <a:pPr algn="ctr"/>
            <a:endParaRPr lang="ar-EG" sz="3000" dirty="0">
              <a:solidFill>
                <a:srgbClr val="FFFF00"/>
              </a:solidFill>
              <a:cs typeface="PT Bold Heading" pitchFamily="2" charset="-78"/>
            </a:endParaRPr>
          </a:p>
        </p:txBody>
      </p:sp>
    </p:spTree>
    <p:extLst>
      <p:ext uri="{BB962C8B-B14F-4D97-AF65-F5344CB8AC3E}">
        <p14:creationId xmlns:p14="http://schemas.microsoft.com/office/powerpoint/2010/main" val="2850331129"/>
      </p:ext>
    </p:extLst>
  </p:cSld>
  <p:clrMapOvr>
    <a:masterClrMapping/>
  </p:clrMapOvr>
  <p:transition spd="med">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1000"/>
                                        <p:tgtEl>
                                          <p:spTgt spid="40"/>
                                        </p:tgtEl>
                                      </p:cBhvr>
                                    </p:animEffect>
                                    <p:anim calcmode="lin" valueType="num">
                                      <p:cBhvr>
                                        <p:cTn id="8" dur="1000" fill="hold"/>
                                        <p:tgtEl>
                                          <p:spTgt spid="40"/>
                                        </p:tgtEl>
                                        <p:attrNameLst>
                                          <p:attrName>ppt_x</p:attrName>
                                        </p:attrNameLst>
                                      </p:cBhvr>
                                      <p:tavLst>
                                        <p:tav tm="0">
                                          <p:val>
                                            <p:strVal val="#ppt_x"/>
                                          </p:val>
                                        </p:tav>
                                        <p:tav tm="100000">
                                          <p:val>
                                            <p:strVal val="#ppt_x"/>
                                          </p:val>
                                        </p:tav>
                                      </p:tavLst>
                                    </p:anim>
                                    <p:anim calcmode="lin" valueType="num">
                                      <p:cBhvr>
                                        <p:cTn id="9"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201">
                                            <p:txEl>
                                              <p:pRg st="0" end="0"/>
                                            </p:txEl>
                                          </p:spTgt>
                                        </p:tgtEl>
                                        <p:attrNameLst>
                                          <p:attrName>style.visibility</p:attrName>
                                        </p:attrNameLst>
                                      </p:cBhvr>
                                      <p:to>
                                        <p:strVal val="visible"/>
                                      </p:to>
                                    </p:set>
                                    <p:animEffect transition="in" filter="fade">
                                      <p:cBhvr>
                                        <p:cTn id="14" dur="500"/>
                                        <p:tgtEl>
                                          <p:spTgt spid="82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build="p"/>
      <p:bldP spid="4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p:txBody>
          <a:bodyPr/>
          <a:lstStyle/>
          <a:p>
            <a:endParaRPr lang="en-US"/>
          </a:p>
        </p:txBody>
      </p:sp>
      <p:pic>
        <p:nvPicPr>
          <p:cNvPr id="6148" name="Picture 4" descr="حدود العراق -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28" y="0"/>
            <a:ext cx="911964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236392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anim calcmode="lin" valueType="num">
                                      <p:cBhvr>
                                        <p:cTn id="8" dur="1000" fill="hold"/>
                                        <p:tgtEl>
                                          <p:spTgt spid="6148"/>
                                        </p:tgtEl>
                                        <p:attrNameLst>
                                          <p:attrName>ppt_x</p:attrName>
                                        </p:attrNameLst>
                                      </p:cBhvr>
                                      <p:tavLst>
                                        <p:tav tm="0">
                                          <p:val>
                                            <p:strVal val="#ppt_x"/>
                                          </p:val>
                                        </p:tav>
                                        <p:tav tm="100000">
                                          <p:val>
                                            <p:strVal val="#ppt_x"/>
                                          </p:val>
                                        </p:tav>
                                      </p:tavLst>
                                    </p:anim>
                                    <p:anim calcmode="lin" valueType="num">
                                      <p:cBhvr>
                                        <p:cTn id="9"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b="1" dirty="0" smtClean="0"/>
              <a:t>مفهوم العدالة الانتقالية :</a:t>
            </a:r>
            <a:endParaRPr lang="en-US" dirty="0"/>
          </a:p>
        </p:txBody>
      </p:sp>
      <p:sp>
        <p:nvSpPr>
          <p:cNvPr id="3" name="Content Placeholder 2"/>
          <p:cNvSpPr>
            <a:spLocks noGrp="1"/>
          </p:cNvSpPr>
          <p:nvPr>
            <p:ph idx="1"/>
          </p:nvPr>
        </p:nvSpPr>
        <p:spPr/>
        <p:txBody>
          <a:bodyPr/>
          <a:lstStyle/>
          <a:p>
            <a:pPr marL="0" indent="0" algn="just" rtl="1">
              <a:buNone/>
            </a:pPr>
            <a:r>
              <a:rPr lang="ar-IQ" sz="2800" dirty="0" smtClean="0">
                <a:cs typeface="Ali-A-Jiddah" pitchFamily="2" charset="-78"/>
              </a:rPr>
              <a:t>      يقصد بها تلك الوسائل التي تبحث في كيفية معالجة مخلفات الدكتاتورية والأنظمة الاستبدادية، أي هي مفتاح التحقيقات عن الجرائم المرتكبة بحق الأفراد وفقا للمعايير القانونية، وتطبيقا للأسس الديمقراطية بوصفها منهجا بديلاً عن الأنظمة الشمولية. </a:t>
            </a:r>
            <a:endParaRPr lang="en-US" dirty="0">
              <a:cs typeface="+mj-cs"/>
            </a:endParaRPr>
          </a:p>
        </p:txBody>
      </p:sp>
    </p:spTree>
    <p:extLst>
      <p:ext uri="{BB962C8B-B14F-4D97-AF65-F5344CB8AC3E}">
        <p14:creationId xmlns:p14="http://schemas.microsoft.com/office/powerpoint/2010/main" val="223182836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4"/>
          <p:cNvSpPr txBox="1">
            <a:spLocks/>
          </p:cNvSpPr>
          <p:nvPr/>
        </p:nvSpPr>
        <p:spPr>
          <a:xfrm>
            <a:off x="140600" y="844328"/>
            <a:ext cx="8783000" cy="5609008"/>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ctr" rtl="1"/>
            <a:r>
              <a:rPr lang="ar-IQ" sz="2800" dirty="0" smtClean="0">
                <a:solidFill>
                  <a:srgbClr val="C00000"/>
                </a:solidFill>
              </a:rPr>
              <a:t> </a:t>
            </a:r>
            <a:endParaRPr lang="ar-IQ" sz="2500" dirty="0">
              <a:solidFill>
                <a:srgbClr val="C00000"/>
              </a:solidFill>
              <a:cs typeface="Ali_K_Jiddah" pitchFamily="2" charset="-78"/>
            </a:endParaRPr>
          </a:p>
        </p:txBody>
      </p:sp>
      <p:sp>
        <p:nvSpPr>
          <p:cNvPr id="6" name="عنصر نائب للمحتوى 4"/>
          <p:cNvSpPr txBox="1">
            <a:spLocks/>
          </p:cNvSpPr>
          <p:nvPr/>
        </p:nvSpPr>
        <p:spPr>
          <a:xfrm>
            <a:off x="553595" y="1196752"/>
            <a:ext cx="8298504" cy="4392488"/>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r" rtl="1"/>
            <a:endParaRPr lang="en-US" sz="2800" dirty="0"/>
          </a:p>
        </p:txBody>
      </p:sp>
      <p:graphicFrame>
        <p:nvGraphicFramePr>
          <p:cNvPr id="3" name="رسم تخطيطي 2"/>
          <p:cNvGraphicFramePr/>
          <p:nvPr>
            <p:extLst>
              <p:ext uri="{D42A27DB-BD31-4B8C-83A1-F6EECF244321}">
                <p14:modId xmlns:p14="http://schemas.microsoft.com/office/powerpoint/2010/main" val="2926685205"/>
              </p:ext>
            </p:extLst>
          </p:nvPr>
        </p:nvGraphicFramePr>
        <p:xfrm>
          <a:off x="140600" y="404664"/>
          <a:ext cx="8895895"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939900"/>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graphicEl>
                                              <a:dgm id="{B0B8A591-DBF0-4203-BB76-A9F85AF53952}"/>
                                            </p:graphicEl>
                                          </p:spTgt>
                                        </p:tgtEl>
                                        <p:attrNameLst>
                                          <p:attrName>style.visibility</p:attrName>
                                        </p:attrNameLst>
                                      </p:cBhvr>
                                      <p:to>
                                        <p:strVal val="visible"/>
                                      </p:to>
                                    </p:set>
                                    <p:animEffect transition="in" filter="wheel(1)">
                                      <p:cBhvr>
                                        <p:cTn id="7" dur="2000"/>
                                        <p:tgtEl>
                                          <p:spTgt spid="3">
                                            <p:graphicEl>
                                              <a:dgm id="{B0B8A591-DBF0-4203-BB76-A9F85AF5395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graphicEl>
                                              <a:dgm id="{974B8606-2D4E-46B7-98F4-4F593BAC043A}"/>
                                            </p:graphicEl>
                                          </p:spTgt>
                                        </p:tgtEl>
                                        <p:attrNameLst>
                                          <p:attrName>style.visibility</p:attrName>
                                        </p:attrNameLst>
                                      </p:cBhvr>
                                      <p:to>
                                        <p:strVal val="visible"/>
                                      </p:to>
                                    </p:set>
                                    <p:animEffect transition="in" filter="wheel(1)">
                                      <p:cBhvr>
                                        <p:cTn id="12" dur="2000"/>
                                        <p:tgtEl>
                                          <p:spTgt spid="3">
                                            <p:graphicEl>
                                              <a:dgm id="{974B8606-2D4E-46B7-98F4-4F593BAC043A}"/>
                                            </p:graphicEl>
                                          </p:spTgt>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3">
                                            <p:graphicEl>
                                              <a:dgm id="{05BFA5A7-732B-40B2-9E70-D63F25696CDB}"/>
                                            </p:graphicEl>
                                          </p:spTgt>
                                        </p:tgtEl>
                                        <p:attrNameLst>
                                          <p:attrName>style.visibility</p:attrName>
                                        </p:attrNameLst>
                                      </p:cBhvr>
                                      <p:to>
                                        <p:strVal val="visible"/>
                                      </p:to>
                                    </p:set>
                                    <p:animEffect transition="in" filter="wheel(1)">
                                      <p:cBhvr>
                                        <p:cTn id="15" dur="2000"/>
                                        <p:tgtEl>
                                          <p:spTgt spid="3">
                                            <p:graphicEl>
                                              <a:dgm id="{05BFA5A7-732B-40B2-9E70-D63F25696CDB}"/>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graphicEl>
                                              <a:dgm id="{7CB410EA-4F6C-4422-A384-027BC4EDAD4F}"/>
                                            </p:graphicEl>
                                          </p:spTgt>
                                        </p:tgtEl>
                                        <p:attrNameLst>
                                          <p:attrName>style.visibility</p:attrName>
                                        </p:attrNameLst>
                                      </p:cBhvr>
                                      <p:to>
                                        <p:strVal val="visible"/>
                                      </p:to>
                                    </p:set>
                                    <p:animEffect transition="in" filter="wheel(1)">
                                      <p:cBhvr>
                                        <p:cTn id="20" dur="2000"/>
                                        <p:tgtEl>
                                          <p:spTgt spid="3">
                                            <p:graphicEl>
                                              <a:dgm id="{7CB410EA-4F6C-4422-A384-027BC4EDAD4F}"/>
                                            </p:graphicEl>
                                          </p:spTgt>
                                        </p:tgtEl>
                                      </p:cBhvr>
                                    </p:animEffect>
                                  </p:childTnLst>
                                </p:cTn>
                              </p:par>
                              <p:par>
                                <p:cTn id="21" presetID="21" presetClass="entr" presetSubtype="1" fill="hold" grpId="0" nodeType="withEffect">
                                  <p:stCondLst>
                                    <p:cond delay="0"/>
                                  </p:stCondLst>
                                  <p:childTnLst>
                                    <p:set>
                                      <p:cBhvr>
                                        <p:cTn id="22" dur="1" fill="hold">
                                          <p:stCondLst>
                                            <p:cond delay="0"/>
                                          </p:stCondLst>
                                        </p:cTn>
                                        <p:tgtEl>
                                          <p:spTgt spid="3">
                                            <p:graphicEl>
                                              <a:dgm id="{F5767B4A-B61B-438E-8DCC-EF0CA344E8F2}"/>
                                            </p:graphicEl>
                                          </p:spTgt>
                                        </p:tgtEl>
                                        <p:attrNameLst>
                                          <p:attrName>style.visibility</p:attrName>
                                        </p:attrNameLst>
                                      </p:cBhvr>
                                      <p:to>
                                        <p:strVal val="visible"/>
                                      </p:to>
                                    </p:set>
                                    <p:animEffect transition="in" filter="wheel(1)">
                                      <p:cBhvr>
                                        <p:cTn id="23" dur="2000"/>
                                        <p:tgtEl>
                                          <p:spTgt spid="3">
                                            <p:graphicEl>
                                              <a:dgm id="{F5767B4A-B61B-438E-8DCC-EF0CA344E8F2}"/>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3">
                                            <p:graphicEl>
                                              <a:dgm id="{B38B9868-89E1-4CBB-AFCF-2EA5F5309951}"/>
                                            </p:graphicEl>
                                          </p:spTgt>
                                        </p:tgtEl>
                                        <p:attrNameLst>
                                          <p:attrName>style.visibility</p:attrName>
                                        </p:attrNameLst>
                                      </p:cBhvr>
                                      <p:to>
                                        <p:strVal val="visible"/>
                                      </p:to>
                                    </p:set>
                                    <p:animEffect transition="in" filter="wheel(1)">
                                      <p:cBhvr>
                                        <p:cTn id="28" dur="2000"/>
                                        <p:tgtEl>
                                          <p:spTgt spid="3">
                                            <p:graphicEl>
                                              <a:dgm id="{B38B9868-89E1-4CBB-AFCF-2EA5F5309951}"/>
                                            </p:graphicEl>
                                          </p:spTgt>
                                        </p:tgtEl>
                                      </p:cBhvr>
                                    </p:animEffect>
                                  </p:childTnLst>
                                </p:cTn>
                              </p:par>
                              <p:par>
                                <p:cTn id="29" presetID="21" presetClass="entr" presetSubtype="1" fill="hold" grpId="0" nodeType="withEffect">
                                  <p:stCondLst>
                                    <p:cond delay="0"/>
                                  </p:stCondLst>
                                  <p:childTnLst>
                                    <p:set>
                                      <p:cBhvr>
                                        <p:cTn id="30" dur="1" fill="hold">
                                          <p:stCondLst>
                                            <p:cond delay="0"/>
                                          </p:stCondLst>
                                        </p:cTn>
                                        <p:tgtEl>
                                          <p:spTgt spid="3">
                                            <p:graphicEl>
                                              <a:dgm id="{1A81A684-2EA3-481F-A090-4A1EF1B8D703}"/>
                                            </p:graphicEl>
                                          </p:spTgt>
                                        </p:tgtEl>
                                        <p:attrNameLst>
                                          <p:attrName>style.visibility</p:attrName>
                                        </p:attrNameLst>
                                      </p:cBhvr>
                                      <p:to>
                                        <p:strVal val="visible"/>
                                      </p:to>
                                    </p:set>
                                    <p:animEffect transition="in" filter="wheel(1)">
                                      <p:cBhvr>
                                        <p:cTn id="31" dur="2000"/>
                                        <p:tgtEl>
                                          <p:spTgt spid="3">
                                            <p:graphicEl>
                                              <a:dgm id="{1A81A684-2EA3-481F-A090-4A1EF1B8D703}"/>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grpId="0" nodeType="clickEffect">
                                  <p:stCondLst>
                                    <p:cond delay="0"/>
                                  </p:stCondLst>
                                  <p:childTnLst>
                                    <p:set>
                                      <p:cBhvr>
                                        <p:cTn id="35" dur="1" fill="hold">
                                          <p:stCondLst>
                                            <p:cond delay="0"/>
                                          </p:stCondLst>
                                        </p:cTn>
                                        <p:tgtEl>
                                          <p:spTgt spid="3">
                                            <p:graphicEl>
                                              <a:dgm id="{36EBE406-84FF-4BDE-918E-D3EF3DF21699}"/>
                                            </p:graphicEl>
                                          </p:spTgt>
                                        </p:tgtEl>
                                        <p:attrNameLst>
                                          <p:attrName>style.visibility</p:attrName>
                                        </p:attrNameLst>
                                      </p:cBhvr>
                                      <p:to>
                                        <p:strVal val="visible"/>
                                      </p:to>
                                    </p:set>
                                    <p:animEffect transition="in" filter="wheel(1)">
                                      <p:cBhvr>
                                        <p:cTn id="36" dur="2000"/>
                                        <p:tgtEl>
                                          <p:spTgt spid="3">
                                            <p:graphicEl>
                                              <a:dgm id="{36EBE406-84FF-4BDE-918E-D3EF3DF21699}"/>
                                            </p:graphicEl>
                                          </p:spTgt>
                                        </p:tgtEl>
                                      </p:cBhvr>
                                    </p:animEffect>
                                  </p:childTnLst>
                                </p:cTn>
                              </p:par>
                              <p:par>
                                <p:cTn id="37" presetID="21" presetClass="entr" presetSubtype="1" fill="hold" grpId="0" nodeType="withEffect">
                                  <p:stCondLst>
                                    <p:cond delay="0"/>
                                  </p:stCondLst>
                                  <p:childTnLst>
                                    <p:set>
                                      <p:cBhvr>
                                        <p:cTn id="38" dur="1" fill="hold">
                                          <p:stCondLst>
                                            <p:cond delay="0"/>
                                          </p:stCondLst>
                                        </p:cTn>
                                        <p:tgtEl>
                                          <p:spTgt spid="3">
                                            <p:graphicEl>
                                              <a:dgm id="{7DD13639-D04D-41BB-8E59-F8ED8D079057}"/>
                                            </p:graphicEl>
                                          </p:spTgt>
                                        </p:tgtEl>
                                        <p:attrNameLst>
                                          <p:attrName>style.visibility</p:attrName>
                                        </p:attrNameLst>
                                      </p:cBhvr>
                                      <p:to>
                                        <p:strVal val="visible"/>
                                      </p:to>
                                    </p:set>
                                    <p:animEffect transition="in" filter="wheel(1)">
                                      <p:cBhvr>
                                        <p:cTn id="39" dur="2000"/>
                                        <p:tgtEl>
                                          <p:spTgt spid="3">
                                            <p:graphicEl>
                                              <a:dgm id="{7DD13639-D04D-41BB-8E59-F8ED8D079057}"/>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grpId="0" nodeType="clickEffect">
                                  <p:stCondLst>
                                    <p:cond delay="0"/>
                                  </p:stCondLst>
                                  <p:childTnLst>
                                    <p:set>
                                      <p:cBhvr>
                                        <p:cTn id="43" dur="1" fill="hold">
                                          <p:stCondLst>
                                            <p:cond delay="0"/>
                                          </p:stCondLst>
                                        </p:cTn>
                                        <p:tgtEl>
                                          <p:spTgt spid="3">
                                            <p:graphicEl>
                                              <a:dgm id="{DA8EC1A5-3F88-4B55-B3F8-FBED6B96B0E5}"/>
                                            </p:graphicEl>
                                          </p:spTgt>
                                        </p:tgtEl>
                                        <p:attrNameLst>
                                          <p:attrName>style.visibility</p:attrName>
                                        </p:attrNameLst>
                                      </p:cBhvr>
                                      <p:to>
                                        <p:strVal val="visible"/>
                                      </p:to>
                                    </p:set>
                                    <p:animEffect transition="in" filter="wheel(1)">
                                      <p:cBhvr>
                                        <p:cTn id="44" dur="2000"/>
                                        <p:tgtEl>
                                          <p:spTgt spid="3">
                                            <p:graphicEl>
                                              <a:dgm id="{DA8EC1A5-3F88-4B55-B3F8-FBED6B96B0E5}"/>
                                            </p:graphicEl>
                                          </p:spTgt>
                                        </p:tgtEl>
                                      </p:cBhvr>
                                    </p:animEffect>
                                  </p:childTnLst>
                                </p:cTn>
                              </p:par>
                              <p:par>
                                <p:cTn id="45" presetID="21" presetClass="entr" presetSubtype="1" fill="hold" grpId="0" nodeType="withEffect">
                                  <p:stCondLst>
                                    <p:cond delay="0"/>
                                  </p:stCondLst>
                                  <p:childTnLst>
                                    <p:set>
                                      <p:cBhvr>
                                        <p:cTn id="46" dur="1" fill="hold">
                                          <p:stCondLst>
                                            <p:cond delay="0"/>
                                          </p:stCondLst>
                                        </p:cTn>
                                        <p:tgtEl>
                                          <p:spTgt spid="3">
                                            <p:graphicEl>
                                              <a:dgm id="{CAACC866-3E43-47DC-A634-A787D9E98382}"/>
                                            </p:graphicEl>
                                          </p:spTgt>
                                        </p:tgtEl>
                                        <p:attrNameLst>
                                          <p:attrName>style.visibility</p:attrName>
                                        </p:attrNameLst>
                                      </p:cBhvr>
                                      <p:to>
                                        <p:strVal val="visible"/>
                                      </p:to>
                                    </p:set>
                                    <p:animEffect transition="in" filter="wheel(1)">
                                      <p:cBhvr>
                                        <p:cTn id="47" dur="2000"/>
                                        <p:tgtEl>
                                          <p:spTgt spid="3">
                                            <p:graphicEl>
                                              <a:dgm id="{CAACC866-3E43-47DC-A634-A787D9E98382}"/>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3">
                                            <p:graphicEl>
                                              <a:dgm id="{2739FFC4-F519-4CC4-B79E-19E8495BCD22}"/>
                                            </p:graphicEl>
                                          </p:spTgt>
                                        </p:tgtEl>
                                        <p:attrNameLst>
                                          <p:attrName>style.visibility</p:attrName>
                                        </p:attrNameLst>
                                      </p:cBhvr>
                                      <p:to>
                                        <p:strVal val="visible"/>
                                      </p:to>
                                    </p:set>
                                    <p:animEffect transition="in" filter="wheel(1)">
                                      <p:cBhvr>
                                        <p:cTn id="52" dur="2000"/>
                                        <p:tgtEl>
                                          <p:spTgt spid="3">
                                            <p:graphicEl>
                                              <a:dgm id="{2739FFC4-F519-4CC4-B79E-19E8495BCD22}"/>
                                            </p:graphicEl>
                                          </p:spTgt>
                                        </p:tgtEl>
                                      </p:cBhvr>
                                    </p:animEffect>
                                  </p:childTnLst>
                                </p:cTn>
                              </p:par>
                              <p:par>
                                <p:cTn id="53" presetID="21" presetClass="entr" presetSubtype="1" fill="hold" grpId="0" nodeType="withEffect">
                                  <p:stCondLst>
                                    <p:cond delay="0"/>
                                  </p:stCondLst>
                                  <p:childTnLst>
                                    <p:set>
                                      <p:cBhvr>
                                        <p:cTn id="54" dur="1" fill="hold">
                                          <p:stCondLst>
                                            <p:cond delay="0"/>
                                          </p:stCondLst>
                                        </p:cTn>
                                        <p:tgtEl>
                                          <p:spTgt spid="3">
                                            <p:graphicEl>
                                              <a:dgm id="{B7F882EE-16C8-4F0B-A5B2-475B986CC60B}"/>
                                            </p:graphicEl>
                                          </p:spTgt>
                                        </p:tgtEl>
                                        <p:attrNameLst>
                                          <p:attrName>style.visibility</p:attrName>
                                        </p:attrNameLst>
                                      </p:cBhvr>
                                      <p:to>
                                        <p:strVal val="visible"/>
                                      </p:to>
                                    </p:set>
                                    <p:animEffect transition="in" filter="wheel(1)">
                                      <p:cBhvr>
                                        <p:cTn id="55" dur="2000"/>
                                        <p:tgtEl>
                                          <p:spTgt spid="3">
                                            <p:graphicEl>
                                              <a:dgm id="{B7F882EE-16C8-4F0B-A5B2-475B986CC60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a:xfrm>
            <a:off x="305595" y="838616"/>
            <a:ext cx="8614726" cy="698720"/>
          </a:xfrm>
        </p:spPr>
        <p:txBody>
          <a:bodyPr>
            <a:normAutofit/>
          </a:bodyPr>
          <a:lstStyle/>
          <a:p>
            <a:pPr marL="0" indent="0" algn="ctr" rtl="1">
              <a:buNone/>
            </a:pPr>
            <a:r>
              <a:rPr lang="ar-IQ" sz="3800" b="1" dirty="0" smtClean="0">
                <a:solidFill>
                  <a:srgbClr val="C00000"/>
                </a:solidFill>
              </a:rPr>
              <a:t>السمات العامة للعدالة الانتقالية</a:t>
            </a:r>
            <a:endParaRPr lang="ar-SA" sz="3800" b="1" dirty="0" smtClean="0">
              <a:solidFill>
                <a:srgbClr val="C00000"/>
              </a:solidFill>
              <a:cs typeface="Ali_K_Jiddah" pitchFamily="2" charset="-78"/>
            </a:endParaRPr>
          </a:p>
        </p:txBody>
      </p:sp>
      <p:sp>
        <p:nvSpPr>
          <p:cNvPr id="4" name="عنصر نائب للمحتوى 4"/>
          <p:cNvSpPr txBox="1">
            <a:spLocks/>
          </p:cNvSpPr>
          <p:nvPr/>
        </p:nvSpPr>
        <p:spPr>
          <a:xfrm>
            <a:off x="3764192" y="1556792"/>
            <a:ext cx="5214380" cy="2089616"/>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just" rtl="1"/>
            <a:r>
              <a:rPr lang="ar-IQ" sz="3800" dirty="0" smtClean="0">
                <a:solidFill>
                  <a:srgbClr val="002060"/>
                </a:solidFill>
                <a:cs typeface="Zanest _Arabic Dyar Bakr" pitchFamily="2" charset="-78"/>
              </a:rPr>
              <a:t>1- التدرج</a:t>
            </a:r>
            <a:endParaRPr lang="ar-SA" sz="3800" dirty="0" smtClean="0">
              <a:solidFill>
                <a:srgbClr val="002060"/>
              </a:solidFill>
              <a:cs typeface="Zanest _Arabic Dyar Bakr" pitchFamily="2" charset="-78"/>
            </a:endParaRPr>
          </a:p>
        </p:txBody>
      </p:sp>
      <p:pic>
        <p:nvPicPr>
          <p:cNvPr id="5122" name="Picture 2" descr="كيفية التدرج الوظيفي وزيادة الراتب"/>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130" y="2008192"/>
            <a:ext cx="6049775" cy="3956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115661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122"/>
                                        </p:tgtEl>
                                        <p:attrNameLst>
                                          <p:attrName>style.visibility</p:attrName>
                                        </p:attrNameLst>
                                      </p:cBhvr>
                                      <p:to>
                                        <p:strVal val="visible"/>
                                      </p:to>
                                    </p:set>
                                    <p:animEffect transition="in" filter="barn(inVertical)">
                                      <p:cBhvr>
                                        <p:cTn id="1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a:xfrm>
            <a:off x="305595" y="838616"/>
            <a:ext cx="8614726" cy="698720"/>
          </a:xfrm>
        </p:spPr>
        <p:txBody>
          <a:bodyPr>
            <a:normAutofit/>
          </a:bodyPr>
          <a:lstStyle/>
          <a:p>
            <a:pPr marL="0" indent="0" algn="ctr" rtl="1">
              <a:buNone/>
            </a:pPr>
            <a:r>
              <a:rPr lang="ar-IQ" sz="3800" b="1" dirty="0" smtClean="0">
                <a:solidFill>
                  <a:srgbClr val="C00000"/>
                </a:solidFill>
              </a:rPr>
              <a:t>السمات العامة للعدالة الانتقالية</a:t>
            </a:r>
            <a:endParaRPr lang="ar-SA" sz="3800" b="1" dirty="0" smtClean="0">
              <a:solidFill>
                <a:srgbClr val="C00000"/>
              </a:solidFill>
              <a:cs typeface="Ali_K_Jiddah" pitchFamily="2" charset="-78"/>
            </a:endParaRPr>
          </a:p>
        </p:txBody>
      </p:sp>
      <p:sp>
        <p:nvSpPr>
          <p:cNvPr id="4" name="عنصر نائب للمحتوى 4"/>
          <p:cNvSpPr txBox="1">
            <a:spLocks/>
          </p:cNvSpPr>
          <p:nvPr/>
        </p:nvSpPr>
        <p:spPr>
          <a:xfrm>
            <a:off x="3822560" y="1430328"/>
            <a:ext cx="5214380" cy="2089616"/>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just" rtl="1"/>
            <a:r>
              <a:rPr lang="ar-IQ" sz="3800" dirty="0" smtClean="0">
                <a:solidFill>
                  <a:srgbClr val="002060"/>
                </a:solidFill>
                <a:cs typeface="Zanest _Arabic Dyar Bakr" pitchFamily="2" charset="-78"/>
              </a:rPr>
              <a:t>2- الامتداد الزمني</a:t>
            </a:r>
            <a:endParaRPr lang="ar-SA" sz="3800" dirty="0" smtClean="0">
              <a:solidFill>
                <a:srgbClr val="002060"/>
              </a:solidFill>
              <a:cs typeface="Zanest _Arabic Dyar Bakr" pitchFamily="2" charset="-78"/>
            </a:endParaRPr>
          </a:p>
        </p:txBody>
      </p:sp>
      <p:pic>
        <p:nvPicPr>
          <p:cNvPr id="9" name="صورة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4655" y="2313880"/>
            <a:ext cx="6192689" cy="3744416"/>
          </a:xfrm>
          <a:prstGeom prst="rect">
            <a:avLst/>
          </a:prstGeom>
        </p:spPr>
      </p:pic>
    </p:spTree>
    <p:extLst>
      <p:ext uri="{BB962C8B-B14F-4D97-AF65-F5344CB8AC3E}">
        <p14:creationId xmlns:p14="http://schemas.microsoft.com/office/powerpoint/2010/main" val="236917008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a:xfrm>
            <a:off x="305595" y="838616"/>
            <a:ext cx="8614726" cy="698720"/>
          </a:xfrm>
        </p:spPr>
        <p:txBody>
          <a:bodyPr>
            <a:normAutofit/>
          </a:bodyPr>
          <a:lstStyle/>
          <a:p>
            <a:pPr marL="0" indent="0" algn="ctr" rtl="1">
              <a:buNone/>
            </a:pPr>
            <a:r>
              <a:rPr lang="ar-IQ" sz="3800" b="1" dirty="0" smtClean="0">
                <a:solidFill>
                  <a:srgbClr val="C00000"/>
                </a:solidFill>
              </a:rPr>
              <a:t>السمات العامة للعدالة الانتقالية</a:t>
            </a:r>
            <a:endParaRPr lang="ar-SA" sz="3800" b="1" dirty="0" smtClean="0">
              <a:solidFill>
                <a:srgbClr val="C00000"/>
              </a:solidFill>
              <a:cs typeface="Ali_K_Jiddah" pitchFamily="2" charset="-78"/>
            </a:endParaRPr>
          </a:p>
        </p:txBody>
      </p:sp>
      <p:sp>
        <p:nvSpPr>
          <p:cNvPr id="4" name="عنصر نائب للمحتوى 4"/>
          <p:cNvSpPr txBox="1">
            <a:spLocks/>
          </p:cNvSpPr>
          <p:nvPr/>
        </p:nvSpPr>
        <p:spPr>
          <a:xfrm>
            <a:off x="3822560" y="1430328"/>
            <a:ext cx="5214380" cy="2089616"/>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just" rtl="1"/>
            <a:r>
              <a:rPr lang="ar-IQ" sz="3800" dirty="0" smtClean="0">
                <a:solidFill>
                  <a:srgbClr val="002060"/>
                </a:solidFill>
                <a:cs typeface="Zanest _Arabic Dyar Bakr" pitchFamily="2" charset="-78"/>
              </a:rPr>
              <a:t>2- التشاركية</a:t>
            </a:r>
            <a:endParaRPr lang="ar-SA" sz="3800" dirty="0" smtClean="0">
              <a:solidFill>
                <a:srgbClr val="002060"/>
              </a:solidFill>
              <a:cs typeface="Zanest _Arabic Dyar Bakr" pitchFamily="2" charset="-78"/>
            </a:endParaRPr>
          </a:p>
        </p:txBody>
      </p:sp>
      <p:pic>
        <p:nvPicPr>
          <p:cNvPr id="6146" name="Picture 2" descr="يوم جديد - القيادة التشاركي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231867"/>
            <a:ext cx="7704856" cy="4333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295587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146"/>
                                        </p:tgtEl>
                                        <p:attrNameLst>
                                          <p:attrName>style.visibility</p:attrName>
                                        </p:attrNameLst>
                                      </p:cBhvr>
                                      <p:to>
                                        <p:strVal val="visible"/>
                                      </p:to>
                                    </p:set>
                                    <p:animEffect transition="in" filter="circle(in)">
                                      <p:cBhvr>
                                        <p:cTn id="17" dur="2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88490" y="564328"/>
            <a:ext cx="7756263" cy="787694"/>
          </a:xfrm>
        </p:spPr>
        <p:txBody>
          <a:bodyPr>
            <a:normAutofit/>
          </a:bodyPr>
          <a:lstStyle/>
          <a:p>
            <a:pPr algn="ctr"/>
            <a:r>
              <a:rPr lang="ar-IQ" sz="4000" b="1" dirty="0" smtClean="0">
                <a:solidFill>
                  <a:srgbClr val="7030A0"/>
                </a:solidFill>
              </a:rPr>
              <a:t>مؤسسات تطبيق العدالة الانتقالية في العراق</a:t>
            </a:r>
            <a:endParaRPr lang="en-US" sz="4000" b="1" dirty="0">
              <a:solidFill>
                <a:srgbClr val="7030A0"/>
              </a:solidFill>
            </a:endParaRPr>
          </a:p>
        </p:txBody>
      </p:sp>
      <p:grpSp>
        <p:nvGrpSpPr>
          <p:cNvPr id="2" name="مجموعة 1"/>
          <p:cNvGrpSpPr/>
          <p:nvPr/>
        </p:nvGrpSpPr>
        <p:grpSpPr>
          <a:xfrm>
            <a:off x="457200" y="1603475"/>
            <a:ext cx="8075240" cy="4794048"/>
            <a:chOff x="457200" y="1603475"/>
            <a:chExt cx="7619999" cy="4794048"/>
          </a:xfrm>
        </p:grpSpPr>
        <p:sp>
          <p:nvSpPr>
            <p:cNvPr id="4" name="شكل حر 3"/>
            <p:cNvSpPr/>
            <p:nvPr/>
          </p:nvSpPr>
          <p:spPr>
            <a:xfrm>
              <a:off x="457200" y="1603475"/>
              <a:ext cx="915583" cy="1307976"/>
            </a:xfrm>
            <a:custGeom>
              <a:avLst/>
              <a:gdLst>
                <a:gd name="connsiteX0" fmla="*/ 0 w 1307975"/>
                <a:gd name="connsiteY0" fmla="*/ 0 h 915583"/>
                <a:gd name="connsiteX1" fmla="*/ 850184 w 1307975"/>
                <a:gd name="connsiteY1" fmla="*/ 0 h 915583"/>
                <a:gd name="connsiteX2" fmla="*/ 1307975 w 1307975"/>
                <a:gd name="connsiteY2" fmla="*/ 457792 h 915583"/>
                <a:gd name="connsiteX3" fmla="*/ 850184 w 1307975"/>
                <a:gd name="connsiteY3" fmla="*/ 915583 h 915583"/>
                <a:gd name="connsiteX4" fmla="*/ 0 w 1307975"/>
                <a:gd name="connsiteY4" fmla="*/ 915583 h 915583"/>
                <a:gd name="connsiteX5" fmla="*/ 457792 w 1307975"/>
                <a:gd name="connsiteY5" fmla="*/ 457792 h 915583"/>
                <a:gd name="connsiteX6" fmla="*/ 0 w 1307975"/>
                <a:gd name="connsiteY6" fmla="*/ 0 h 91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975" h="915583">
                  <a:moveTo>
                    <a:pt x="1307975" y="0"/>
                  </a:moveTo>
                  <a:lnTo>
                    <a:pt x="1307975" y="595129"/>
                  </a:lnTo>
                  <a:lnTo>
                    <a:pt x="653987" y="915583"/>
                  </a:lnTo>
                  <a:lnTo>
                    <a:pt x="0" y="595129"/>
                  </a:lnTo>
                  <a:lnTo>
                    <a:pt x="0" y="0"/>
                  </a:lnTo>
                  <a:lnTo>
                    <a:pt x="653987" y="320455"/>
                  </a:lnTo>
                  <a:lnTo>
                    <a:pt x="1307975"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876" tIns="473668" rIns="15874" bIns="473666" numCol="1" spcCol="1270" anchor="ctr" anchorCtr="0">
              <a:noAutofit/>
            </a:bodyPr>
            <a:lstStyle/>
            <a:p>
              <a:pPr lvl="0" algn="ctr" defTabSz="1111250">
                <a:lnSpc>
                  <a:spcPct val="90000"/>
                </a:lnSpc>
                <a:spcBef>
                  <a:spcPct val="0"/>
                </a:spcBef>
                <a:spcAft>
                  <a:spcPct val="35000"/>
                </a:spcAft>
              </a:pPr>
              <a:endParaRPr lang="en-US" sz="2500" kern="1200" dirty="0"/>
            </a:p>
          </p:txBody>
        </p:sp>
        <p:sp>
          <p:nvSpPr>
            <p:cNvPr id="5" name="شكل حر 4"/>
            <p:cNvSpPr/>
            <p:nvPr/>
          </p:nvSpPr>
          <p:spPr>
            <a:xfrm>
              <a:off x="1372783" y="1603476"/>
              <a:ext cx="6704416" cy="850184"/>
            </a:xfrm>
            <a:custGeom>
              <a:avLst/>
              <a:gdLst>
                <a:gd name="connsiteX0" fmla="*/ 141700 w 850184"/>
                <a:gd name="connsiteY0" fmla="*/ 0 h 6704416"/>
                <a:gd name="connsiteX1" fmla="*/ 708484 w 850184"/>
                <a:gd name="connsiteY1" fmla="*/ 0 h 6704416"/>
                <a:gd name="connsiteX2" fmla="*/ 850184 w 850184"/>
                <a:gd name="connsiteY2" fmla="*/ 141700 h 6704416"/>
                <a:gd name="connsiteX3" fmla="*/ 850184 w 850184"/>
                <a:gd name="connsiteY3" fmla="*/ 6704416 h 6704416"/>
                <a:gd name="connsiteX4" fmla="*/ 850184 w 850184"/>
                <a:gd name="connsiteY4" fmla="*/ 6704416 h 6704416"/>
                <a:gd name="connsiteX5" fmla="*/ 0 w 850184"/>
                <a:gd name="connsiteY5" fmla="*/ 6704416 h 6704416"/>
                <a:gd name="connsiteX6" fmla="*/ 0 w 850184"/>
                <a:gd name="connsiteY6" fmla="*/ 6704416 h 6704416"/>
                <a:gd name="connsiteX7" fmla="*/ 0 w 850184"/>
                <a:gd name="connsiteY7" fmla="*/ 141700 h 6704416"/>
                <a:gd name="connsiteX8" fmla="*/ 141700 w 850184"/>
                <a:gd name="connsiteY8" fmla="*/ 0 h 670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0184" h="6704416">
                  <a:moveTo>
                    <a:pt x="850184" y="1117426"/>
                  </a:moveTo>
                  <a:lnTo>
                    <a:pt x="850184" y="5586990"/>
                  </a:lnTo>
                  <a:cubicBezTo>
                    <a:pt x="850184" y="6204127"/>
                    <a:pt x="842139" y="6704412"/>
                    <a:pt x="832215" y="6704412"/>
                  </a:cubicBezTo>
                  <a:lnTo>
                    <a:pt x="0" y="6704412"/>
                  </a:lnTo>
                  <a:lnTo>
                    <a:pt x="0" y="6704412"/>
                  </a:lnTo>
                  <a:lnTo>
                    <a:pt x="0" y="4"/>
                  </a:lnTo>
                  <a:lnTo>
                    <a:pt x="0" y="4"/>
                  </a:lnTo>
                  <a:lnTo>
                    <a:pt x="832215" y="4"/>
                  </a:lnTo>
                  <a:cubicBezTo>
                    <a:pt x="842139" y="4"/>
                    <a:pt x="850184" y="500289"/>
                    <a:pt x="850184" y="1117426"/>
                  </a:cubicBezTo>
                  <a:close/>
                </a:path>
              </a:pathLst>
            </a:custGeom>
          </p:spPr>
          <p:style>
            <a:lnRef idx="0">
              <a:schemeClr val="accent3"/>
            </a:lnRef>
            <a:fillRef idx="3">
              <a:schemeClr val="accent3"/>
            </a:fillRef>
            <a:effectRef idx="3">
              <a:schemeClr val="accent3"/>
            </a:effectRef>
            <a:fontRef idx="minor">
              <a:schemeClr val="lt1"/>
            </a:fontRef>
          </p:style>
          <p:txBody>
            <a:bodyPr spcFirstLastPara="0" vert="horz" wrap="square" lIns="348489" tIns="72617" rIns="72617" bIns="72619" numCol="1" spcCol="1270" anchor="ctr" anchorCtr="0">
              <a:noAutofit/>
            </a:bodyPr>
            <a:lstStyle/>
            <a:p>
              <a:pPr marL="285750" lvl="1" indent="-285750" algn="r" defTabSz="2178050" rtl="1">
                <a:lnSpc>
                  <a:spcPct val="90000"/>
                </a:lnSpc>
                <a:spcBef>
                  <a:spcPct val="0"/>
                </a:spcBef>
                <a:spcAft>
                  <a:spcPct val="15000"/>
                </a:spcAft>
                <a:buChar char="••"/>
              </a:pPr>
              <a:r>
                <a:rPr lang="ar-IQ" sz="4900" kern="1200" dirty="0" smtClean="0"/>
                <a:t>وزارة حقوق الانسان</a:t>
              </a:r>
              <a:endParaRPr lang="en-US" sz="4900" kern="1200" dirty="0"/>
            </a:p>
          </p:txBody>
        </p:sp>
        <p:sp>
          <p:nvSpPr>
            <p:cNvPr id="6" name="شكل حر 5"/>
            <p:cNvSpPr/>
            <p:nvPr/>
          </p:nvSpPr>
          <p:spPr>
            <a:xfrm>
              <a:off x="457200" y="2765500"/>
              <a:ext cx="915583" cy="1307975"/>
            </a:xfrm>
            <a:custGeom>
              <a:avLst/>
              <a:gdLst>
                <a:gd name="connsiteX0" fmla="*/ 0 w 1307975"/>
                <a:gd name="connsiteY0" fmla="*/ 0 h 915583"/>
                <a:gd name="connsiteX1" fmla="*/ 850184 w 1307975"/>
                <a:gd name="connsiteY1" fmla="*/ 0 h 915583"/>
                <a:gd name="connsiteX2" fmla="*/ 1307975 w 1307975"/>
                <a:gd name="connsiteY2" fmla="*/ 457792 h 915583"/>
                <a:gd name="connsiteX3" fmla="*/ 850184 w 1307975"/>
                <a:gd name="connsiteY3" fmla="*/ 915583 h 915583"/>
                <a:gd name="connsiteX4" fmla="*/ 0 w 1307975"/>
                <a:gd name="connsiteY4" fmla="*/ 915583 h 915583"/>
                <a:gd name="connsiteX5" fmla="*/ 457792 w 1307975"/>
                <a:gd name="connsiteY5" fmla="*/ 457792 h 915583"/>
                <a:gd name="connsiteX6" fmla="*/ 0 w 1307975"/>
                <a:gd name="connsiteY6" fmla="*/ 0 h 91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975" h="915583">
                  <a:moveTo>
                    <a:pt x="1307975" y="0"/>
                  </a:moveTo>
                  <a:lnTo>
                    <a:pt x="1307975" y="595129"/>
                  </a:lnTo>
                  <a:lnTo>
                    <a:pt x="653987" y="915583"/>
                  </a:lnTo>
                  <a:lnTo>
                    <a:pt x="0" y="595129"/>
                  </a:lnTo>
                  <a:lnTo>
                    <a:pt x="0" y="0"/>
                  </a:lnTo>
                  <a:lnTo>
                    <a:pt x="653987" y="320455"/>
                  </a:lnTo>
                  <a:lnTo>
                    <a:pt x="1307975"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876" tIns="473667" rIns="15874" bIns="473666" numCol="1" spcCol="1270" anchor="ctr" anchorCtr="0">
              <a:noAutofit/>
            </a:bodyPr>
            <a:lstStyle/>
            <a:p>
              <a:pPr lvl="0" algn="ctr" defTabSz="1111250">
                <a:lnSpc>
                  <a:spcPct val="90000"/>
                </a:lnSpc>
                <a:spcBef>
                  <a:spcPct val="0"/>
                </a:spcBef>
                <a:spcAft>
                  <a:spcPct val="35000"/>
                </a:spcAft>
              </a:pPr>
              <a:endParaRPr lang="en-US" sz="2500" kern="1200" dirty="0"/>
            </a:p>
          </p:txBody>
        </p:sp>
        <p:sp>
          <p:nvSpPr>
            <p:cNvPr id="7" name="شكل حر 6"/>
            <p:cNvSpPr/>
            <p:nvPr/>
          </p:nvSpPr>
          <p:spPr>
            <a:xfrm>
              <a:off x="1372783" y="2765500"/>
              <a:ext cx="6704416" cy="850184"/>
            </a:xfrm>
            <a:custGeom>
              <a:avLst/>
              <a:gdLst>
                <a:gd name="connsiteX0" fmla="*/ 141700 w 850184"/>
                <a:gd name="connsiteY0" fmla="*/ 0 h 6704416"/>
                <a:gd name="connsiteX1" fmla="*/ 708484 w 850184"/>
                <a:gd name="connsiteY1" fmla="*/ 0 h 6704416"/>
                <a:gd name="connsiteX2" fmla="*/ 850184 w 850184"/>
                <a:gd name="connsiteY2" fmla="*/ 141700 h 6704416"/>
                <a:gd name="connsiteX3" fmla="*/ 850184 w 850184"/>
                <a:gd name="connsiteY3" fmla="*/ 6704416 h 6704416"/>
                <a:gd name="connsiteX4" fmla="*/ 850184 w 850184"/>
                <a:gd name="connsiteY4" fmla="*/ 6704416 h 6704416"/>
                <a:gd name="connsiteX5" fmla="*/ 0 w 850184"/>
                <a:gd name="connsiteY5" fmla="*/ 6704416 h 6704416"/>
                <a:gd name="connsiteX6" fmla="*/ 0 w 850184"/>
                <a:gd name="connsiteY6" fmla="*/ 6704416 h 6704416"/>
                <a:gd name="connsiteX7" fmla="*/ 0 w 850184"/>
                <a:gd name="connsiteY7" fmla="*/ 141700 h 6704416"/>
                <a:gd name="connsiteX8" fmla="*/ 141700 w 850184"/>
                <a:gd name="connsiteY8" fmla="*/ 0 h 670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0184" h="6704416">
                  <a:moveTo>
                    <a:pt x="850184" y="1117426"/>
                  </a:moveTo>
                  <a:lnTo>
                    <a:pt x="850184" y="5586990"/>
                  </a:lnTo>
                  <a:cubicBezTo>
                    <a:pt x="850184" y="6204127"/>
                    <a:pt x="842139" y="6704412"/>
                    <a:pt x="832215" y="6704412"/>
                  </a:cubicBezTo>
                  <a:lnTo>
                    <a:pt x="0" y="6704412"/>
                  </a:lnTo>
                  <a:lnTo>
                    <a:pt x="0" y="6704412"/>
                  </a:lnTo>
                  <a:lnTo>
                    <a:pt x="0" y="4"/>
                  </a:lnTo>
                  <a:lnTo>
                    <a:pt x="0" y="4"/>
                  </a:lnTo>
                  <a:lnTo>
                    <a:pt x="832215" y="4"/>
                  </a:lnTo>
                  <a:cubicBezTo>
                    <a:pt x="842139" y="4"/>
                    <a:pt x="850184" y="500289"/>
                    <a:pt x="850184" y="1117426"/>
                  </a:cubicBezTo>
                  <a:close/>
                </a:path>
              </a:pathLst>
            </a:custGeom>
          </p:spPr>
          <p:style>
            <a:lnRef idx="1">
              <a:schemeClr val="dk1"/>
            </a:lnRef>
            <a:fillRef idx="2">
              <a:schemeClr val="dk1"/>
            </a:fillRef>
            <a:effectRef idx="1">
              <a:schemeClr val="dk1"/>
            </a:effectRef>
            <a:fontRef idx="minor">
              <a:schemeClr val="dk1"/>
            </a:fontRef>
          </p:style>
          <p:txBody>
            <a:bodyPr spcFirstLastPara="0" vert="horz" wrap="square" lIns="348489" tIns="72617" rIns="72617" bIns="72619" numCol="1" spcCol="1270" anchor="ctr" anchorCtr="0">
              <a:noAutofit/>
            </a:bodyPr>
            <a:lstStyle/>
            <a:p>
              <a:pPr marL="285750" lvl="1" indent="-285750" algn="r" defTabSz="2178050" rtl="1">
                <a:lnSpc>
                  <a:spcPct val="90000"/>
                </a:lnSpc>
                <a:spcBef>
                  <a:spcPct val="0"/>
                </a:spcBef>
                <a:spcAft>
                  <a:spcPct val="15000"/>
                </a:spcAft>
                <a:buChar char="••"/>
              </a:pPr>
              <a:r>
                <a:rPr lang="ar-IQ" sz="4900" kern="1200" dirty="0" smtClean="0"/>
                <a:t>المحكمة الجنائية العراقية العليا</a:t>
              </a:r>
              <a:endParaRPr lang="en-US" sz="4900" kern="1200" dirty="0"/>
            </a:p>
          </p:txBody>
        </p:sp>
        <p:sp>
          <p:nvSpPr>
            <p:cNvPr id="9" name="شكل حر 8"/>
            <p:cNvSpPr/>
            <p:nvPr/>
          </p:nvSpPr>
          <p:spPr>
            <a:xfrm>
              <a:off x="457200" y="3927524"/>
              <a:ext cx="915583" cy="1307975"/>
            </a:xfrm>
            <a:custGeom>
              <a:avLst/>
              <a:gdLst>
                <a:gd name="connsiteX0" fmla="*/ 0 w 1307975"/>
                <a:gd name="connsiteY0" fmla="*/ 0 h 915583"/>
                <a:gd name="connsiteX1" fmla="*/ 850184 w 1307975"/>
                <a:gd name="connsiteY1" fmla="*/ 0 h 915583"/>
                <a:gd name="connsiteX2" fmla="*/ 1307975 w 1307975"/>
                <a:gd name="connsiteY2" fmla="*/ 457792 h 915583"/>
                <a:gd name="connsiteX3" fmla="*/ 850184 w 1307975"/>
                <a:gd name="connsiteY3" fmla="*/ 915583 h 915583"/>
                <a:gd name="connsiteX4" fmla="*/ 0 w 1307975"/>
                <a:gd name="connsiteY4" fmla="*/ 915583 h 915583"/>
                <a:gd name="connsiteX5" fmla="*/ 457792 w 1307975"/>
                <a:gd name="connsiteY5" fmla="*/ 457792 h 915583"/>
                <a:gd name="connsiteX6" fmla="*/ 0 w 1307975"/>
                <a:gd name="connsiteY6" fmla="*/ 0 h 91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975" h="915583">
                  <a:moveTo>
                    <a:pt x="1307975" y="0"/>
                  </a:moveTo>
                  <a:lnTo>
                    <a:pt x="1307975" y="595129"/>
                  </a:lnTo>
                  <a:lnTo>
                    <a:pt x="653987" y="915583"/>
                  </a:lnTo>
                  <a:lnTo>
                    <a:pt x="0" y="595129"/>
                  </a:lnTo>
                  <a:lnTo>
                    <a:pt x="0" y="0"/>
                  </a:lnTo>
                  <a:lnTo>
                    <a:pt x="653987" y="320455"/>
                  </a:lnTo>
                  <a:lnTo>
                    <a:pt x="1307975"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876" tIns="473667" rIns="15874" bIns="473666" numCol="1" spcCol="1270" anchor="ctr" anchorCtr="0">
              <a:noAutofit/>
            </a:bodyPr>
            <a:lstStyle/>
            <a:p>
              <a:pPr lvl="0" algn="ctr" defTabSz="1111250">
                <a:lnSpc>
                  <a:spcPct val="90000"/>
                </a:lnSpc>
                <a:spcBef>
                  <a:spcPct val="0"/>
                </a:spcBef>
                <a:spcAft>
                  <a:spcPct val="35000"/>
                </a:spcAft>
              </a:pPr>
              <a:endParaRPr lang="en-US" sz="2500" kern="1200" dirty="0"/>
            </a:p>
          </p:txBody>
        </p:sp>
        <p:sp>
          <p:nvSpPr>
            <p:cNvPr id="10" name="شكل حر 9"/>
            <p:cNvSpPr/>
            <p:nvPr/>
          </p:nvSpPr>
          <p:spPr>
            <a:xfrm>
              <a:off x="1372783" y="3927524"/>
              <a:ext cx="6704416" cy="850184"/>
            </a:xfrm>
            <a:custGeom>
              <a:avLst/>
              <a:gdLst>
                <a:gd name="connsiteX0" fmla="*/ 141700 w 850184"/>
                <a:gd name="connsiteY0" fmla="*/ 0 h 6704416"/>
                <a:gd name="connsiteX1" fmla="*/ 708484 w 850184"/>
                <a:gd name="connsiteY1" fmla="*/ 0 h 6704416"/>
                <a:gd name="connsiteX2" fmla="*/ 850184 w 850184"/>
                <a:gd name="connsiteY2" fmla="*/ 141700 h 6704416"/>
                <a:gd name="connsiteX3" fmla="*/ 850184 w 850184"/>
                <a:gd name="connsiteY3" fmla="*/ 6704416 h 6704416"/>
                <a:gd name="connsiteX4" fmla="*/ 850184 w 850184"/>
                <a:gd name="connsiteY4" fmla="*/ 6704416 h 6704416"/>
                <a:gd name="connsiteX5" fmla="*/ 0 w 850184"/>
                <a:gd name="connsiteY5" fmla="*/ 6704416 h 6704416"/>
                <a:gd name="connsiteX6" fmla="*/ 0 w 850184"/>
                <a:gd name="connsiteY6" fmla="*/ 6704416 h 6704416"/>
                <a:gd name="connsiteX7" fmla="*/ 0 w 850184"/>
                <a:gd name="connsiteY7" fmla="*/ 141700 h 6704416"/>
                <a:gd name="connsiteX8" fmla="*/ 141700 w 850184"/>
                <a:gd name="connsiteY8" fmla="*/ 0 h 670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0184" h="6704416">
                  <a:moveTo>
                    <a:pt x="850184" y="1117426"/>
                  </a:moveTo>
                  <a:lnTo>
                    <a:pt x="850184" y="5586990"/>
                  </a:lnTo>
                  <a:cubicBezTo>
                    <a:pt x="850184" y="6204127"/>
                    <a:pt x="842139" y="6704412"/>
                    <a:pt x="832215" y="6704412"/>
                  </a:cubicBezTo>
                  <a:lnTo>
                    <a:pt x="0" y="6704412"/>
                  </a:lnTo>
                  <a:lnTo>
                    <a:pt x="0" y="6704412"/>
                  </a:lnTo>
                  <a:lnTo>
                    <a:pt x="0" y="4"/>
                  </a:lnTo>
                  <a:lnTo>
                    <a:pt x="0" y="4"/>
                  </a:lnTo>
                  <a:lnTo>
                    <a:pt x="832215" y="4"/>
                  </a:lnTo>
                  <a:cubicBezTo>
                    <a:pt x="842139" y="4"/>
                    <a:pt x="850184" y="500289"/>
                    <a:pt x="850184" y="1117426"/>
                  </a:cubicBezTo>
                  <a:close/>
                </a:path>
              </a:pathLst>
            </a:custGeom>
          </p:spPr>
          <p:style>
            <a:lnRef idx="1">
              <a:schemeClr val="accent3"/>
            </a:lnRef>
            <a:fillRef idx="3">
              <a:schemeClr val="accent3"/>
            </a:fillRef>
            <a:effectRef idx="2">
              <a:schemeClr val="accent3"/>
            </a:effectRef>
            <a:fontRef idx="minor">
              <a:schemeClr val="lt1"/>
            </a:fontRef>
          </p:style>
          <p:txBody>
            <a:bodyPr spcFirstLastPara="0" vert="horz" wrap="square" lIns="348489" tIns="72617" rIns="72617" bIns="72619" numCol="1" spcCol="1270" anchor="ctr" anchorCtr="0">
              <a:noAutofit/>
            </a:bodyPr>
            <a:lstStyle/>
            <a:p>
              <a:pPr marL="285750" lvl="1" indent="-285750" algn="r" defTabSz="2178050" rtl="1">
                <a:lnSpc>
                  <a:spcPct val="90000"/>
                </a:lnSpc>
                <a:spcBef>
                  <a:spcPct val="0"/>
                </a:spcBef>
                <a:spcAft>
                  <a:spcPct val="15000"/>
                </a:spcAft>
                <a:buChar char="••"/>
              </a:pPr>
              <a:r>
                <a:rPr lang="ar-IQ" sz="4900" kern="1200" dirty="0" smtClean="0"/>
                <a:t>مؤسسة الشهداء</a:t>
              </a:r>
              <a:endParaRPr lang="en-US" sz="4900" kern="1200" dirty="0"/>
            </a:p>
          </p:txBody>
        </p:sp>
        <p:sp>
          <p:nvSpPr>
            <p:cNvPr id="11" name="شكل حر 10"/>
            <p:cNvSpPr/>
            <p:nvPr/>
          </p:nvSpPr>
          <p:spPr>
            <a:xfrm>
              <a:off x="457200" y="5089548"/>
              <a:ext cx="915583" cy="1307975"/>
            </a:xfrm>
            <a:custGeom>
              <a:avLst/>
              <a:gdLst>
                <a:gd name="connsiteX0" fmla="*/ 0 w 1307975"/>
                <a:gd name="connsiteY0" fmla="*/ 0 h 915583"/>
                <a:gd name="connsiteX1" fmla="*/ 850184 w 1307975"/>
                <a:gd name="connsiteY1" fmla="*/ 0 h 915583"/>
                <a:gd name="connsiteX2" fmla="*/ 1307975 w 1307975"/>
                <a:gd name="connsiteY2" fmla="*/ 457792 h 915583"/>
                <a:gd name="connsiteX3" fmla="*/ 850184 w 1307975"/>
                <a:gd name="connsiteY3" fmla="*/ 915583 h 915583"/>
                <a:gd name="connsiteX4" fmla="*/ 0 w 1307975"/>
                <a:gd name="connsiteY4" fmla="*/ 915583 h 915583"/>
                <a:gd name="connsiteX5" fmla="*/ 457792 w 1307975"/>
                <a:gd name="connsiteY5" fmla="*/ 457792 h 915583"/>
                <a:gd name="connsiteX6" fmla="*/ 0 w 1307975"/>
                <a:gd name="connsiteY6" fmla="*/ 0 h 91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7975" h="915583">
                  <a:moveTo>
                    <a:pt x="1307975" y="0"/>
                  </a:moveTo>
                  <a:lnTo>
                    <a:pt x="1307975" y="595129"/>
                  </a:lnTo>
                  <a:lnTo>
                    <a:pt x="653987" y="915583"/>
                  </a:lnTo>
                  <a:lnTo>
                    <a:pt x="0" y="595129"/>
                  </a:lnTo>
                  <a:lnTo>
                    <a:pt x="0" y="0"/>
                  </a:lnTo>
                  <a:lnTo>
                    <a:pt x="653987" y="320455"/>
                  </a:lnTo>
                  <a:lnTo>
                    <a:pt x="1307975"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876" tIns="473667" rIns="15874" bIns="473666" numCol="1" spcCol="1270" anchor="ctr" anchorCtr="0">
              <a:noAutofit/>
            </a:bodyPr>
            <a:lstStyle/>
            <a:p>
              <a:pPr lvl="0" algn="ctr" defTabSz="1111250">
                <a:lnSpc>
                  <a:spcPct val="90000"/>
                </a:lnSpc>
                <a:spcBef>
                  <a:spcPct val="0"/>
                </a:spcBef>
                <a:spcAft>
                  <a:spcPct val="35000"/>
                </a:spcAft>
              </a:pPr>
              <a:endParaRPr lang="en-US" sz="2500" kern="1200" dirty="0"/>
            </a:p>
          </p:txBody>
        </p:sp>
        <p:sp>
          <p:nvSpPr>
            <p:cNvPr id="12" name="شكل حر 11"/>
            <p:cNvSpPr/>
            <p:nvPr/>
          </p:nvSpPr>
          <p:spPr>
            <a:xfrm>
              <a:off x="1372783" y="5089547"/>
              <a:ext cx="6704416" cy="850184"/>
            </a:xfrm>
            <a:custGeom>
              <a:avLst/>
              <a:gdLst>
                <a:gd name="connsiteX0" fmla="*/ 141700 w 850184"/>
                <a:gd name="connsiteY0" fmla="*/ 0 h 6704416"/>
                <a:gd name="connsiteX1" fmla="*/ 708484 w 850184"/>
                <a:gd name="connsiteY1" fmla="*/ 0 h 6704416"/>
                <a:gd name="connsiteX2" fmla="*/ 850184 w 850184"/>
                <a:gd name="connsiteY2" fmla="*/ 141700 h 6704416"/>
                <a:gd name="connsiteX3" fmla="*/ 850184 w 850184"/>
                <a:gd name="connsiteY3" fmla="*/ 6704416 h 6704416"/>
                <a:gd name="connsiteX4" fmla="*/ 850184 w 850184"/>
                <a:gd name="connsiteY4" fmla="*/ 6704416 h 6704416"/>
                <a:gd name="connsiteX5" fmla="*/ 0 w 850184"/>
                <a:gd name="connsiteY5" fmla="*/ 6704416 h 6704416"/>
                <a:gd name="connsiteX6" fmla="*/ 0 w 850184"/>
                <a:gd name="connsiteY6" fmla="*/ 6704416 h 6704416"/>
                <a:gd name="connsiteX7" fmla="*/ 0 w 850184"/>
                <a:gd name="connsiteY7" fmla="*/ 141700 h 6704416"/>
                <a:gd name="connsiteX8" fmla="*/ 141700 w 850184"/>
                <a:gd name="connsiteY8" fmla="*/ 0 h 670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0184" h="6704416">
                  <a:moveTo>
                    <a:pt x="850184" y="1117426"/>
                  </a:moveTo>
                  <a:lnTo>
                    <a:pt x="850184" y="5586990"/>
                  </a:lnTo>
                  <a:cubicBezTo>
                    <a:pt x="850184" y="6204127"/>
                    <a:pt x="842139" y="6704412"/>
                    <a:pt x="832215" y="6704412"/>
                  </a:cubicBezTo>
                  <a:lnTo>
                    <a:pt x="0" y="6704412"/>
                  </a:lnTo>
                  <a:lnTo>
                    <a:pt x="0" y="6704412"/>
                  </a:lnTo>
                  <a:lnTo>
                    <a:pt x="0" y="4"/>
                  </a:lnTo>
                  <a:lnTo>
                    <a:pt x="0" y="4"/>
                  </a:lnTo>
                  <a:lnTo>
                    <a:pt x="832215" y="4"/>
                  </a:lnTo>
                  <a:cubicBezTo>
                    <a:pt x="842139" y="4"/>
                    <a:pt x="850184" y="500289"/>
                    <a:pt x="850184" y="1117426"/>
                  </a:cubicBezTo>
                  <a:close/>
                </a:path>
              </a:pathLst>
            </a:custGeom>
          </p:spPr>
          <p:style>
            <a:lnRef idx="1">
              <a:schemeClr val="dk1"/>
            </a:lnRef>
            <a:fillRef idx="2">
              <a:schemeClr val="dk1"/>
            </a:fillRef>
            <a:effectRef idx="1">
              <a:schemeClr val="dk1"/>
            </a:effectRef>
            <a:fontRef idx="minor">
              <a:schemeClr val="dk1"/>
            </a:fontRef>
          </p:style>
          <p:txBody>
            <a:bodyPr spcFirstLastPara="0" vert="horz" wrap="square" lIns="348489" tIns="72618" rIns="72617" bIns="72618" numCol="1" spcCol="1270" anchor="ctr" anchorCtr="0">
              <a:noAutofit/>
            </a:bodyPr>
            <a:lstStyle/>
            <a:p>
              <a:pPr marL="285750" lvl="1" indent="-285750" algn="r" defTabSz="2178050" rtl="1">
                <a:lnSpc>
                  <a:spcPct val="90000"/>
                </a:lnSpc>
                <a:spcBef>
                  <a:spcPct val="0"/>
                </a:spcBef>
                <a:spcAft>
                  <a:spcPct val="15000"/>
                </a:spcAft>
                <a:buChar char="••"/>
              </a:pPr>
              <a:r>
                <a:rPr lang="ar-IQ" sz="4900" kern="1200" dirty="0" smtClean="0"/>
                <a:t>مؤسسة السجناء السياسيين</a:t>
              </a:r>
              <a:endParaRPr lang="en-US" sz="4900" kern="1200" dirty="0"/>
            </a:p>
          </p:txBody>
        </p:sp>
      </p:grpSp>
    </p:spTree>
    <p:extLst>
      <p:ext uri="{BB962C8B-B14F-4D97-AF65-F5344CB8AC3E}">
        <p14:creationId xmlns:p14="http://schemas.microsoft.com/office/powerpoint/2010/main" val="56239392"/>
      </p:ext>
    </p:extLst>
  </p:cSld>
  <p:clrMapOvr>
    <a:masterClrMapping/>
  </p:clrMapOvr>
  <mc:AlternateContent xmlns:mc="http://schemas.openxmlformats.org/markup-compatibility/2006" xmlns:p14="http://schemas.microsoft.com/office/powerpoint/2010/main">
    <mc:Choice Requires="p14">
      <p:transition spd="slow" p14:dur="800">
        <p:circle/>
        <p:sndAc>
          <p:stSnd>
            <p:snd r:embed="rId2" name="chimes.wav"/>
          </p:stSnd>
        </p:sndAc>
      </p:transition>
    </mc:Choice>
    <mc:Fallback xmlns="">
      <p:transition spd="slow">
        <p:circle/>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دفق الهواء">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4630</TotalTime>
  <Words>116</Words>
  <Application>Microsoft Office PowerPoint</Application>
  <PresentationFormat>عرض على الشاشة (3:4)‏</PresentationFormat>
  <Paragraphs>28</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تدفق</vt:lpstr>
      <vt:lpstr>عرض تقديمي في PowerPoint</vt:lpstr>
      <vt:lpstr>عرض تقديمي في PowerPoint</vt:lpstr>
      <vt:lpstr>عرض تقديمي في PowerPoint</vt:lpstr>
      <vt:lpstr>مفهوم العدالة الانتقالية :</vt:lpstr>
      <vt:lpstr>عرض تقديمي في PowerPoint</vt:lpstr>
      <vt:lpstr>عرض تقديمي في PowerPoint</vt:lpstr>
      <vt:lpstr>عرض تقديمي في PowerPoint</vt:lpstr>
      <vt:lpstr>عرض تقديمي في PowerPoint</vt:lpstr>
      <vt:lpstr>مؤسسات تطبيق العدالة الانتقالية في العراق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Niwar</dc:creator>
  <cp:lastModifiedBy>dell</cp:lastModifiedBy>
  <cp:revision>851</cp:revision>
  <dcterms:created xsi:type="dcterms:W3CDTF">2021-01-07T07:14:02Z</dcterms:created>
  <dcterms:modified xsi:type="dcterms:W3CDTF">2025-09-07T06:43:44Z</dcterms:modified>
</cp:coreProperties>
</file>