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6v7z9kPfxJxQpCJZRW2Fmn/uJ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customschemas.google.com/relationships/presentationmetadata" Target="metadata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f1d4f7238f4590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5f1d4f7238f4590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5f1d4f7238f4590b_57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g5f1d4f7238f4590b_57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g5f1d4f7238f4590b_5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5f1d4f7238f4590b_92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g5f1d4f7238f4590b_92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5f1d4f7238f4590b_9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f1d4f7238f4590b_9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1d4f7238f4590b_9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5f1d4f7238f4590b_98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5f1d4f7238f4590b_9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5f1d4f7238f4590b_9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g5f1d4f7238f4590b_9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، وقصاصة فنية، ونص" type="clipArtAndTx">
  <p:cSld name="CLIPART_AND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1d4f7238f4590b_10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5f1d4f7238f4590b_104"/>
          <p:cNvSpPr>
            <a:spLocks noGrp="1"/>
          </p:cNvSpPr>
          <p:nvPr>
            <p:ph type="clipArt" idx="2"/>
          </p:nvPr>
        </p:nvSpPr>
        <p:spPr>
          <a:xfrm>
            <a:off x="685800" y="1641475"/>
            <a:ext cx="3810000" cy="44544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5f1d4f7238f4590b_104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g5f1d4f7238f4590b_10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5f1d4f7238f4590b_10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5f1d4f7238f4590b_10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5f1d4f7238f4590b_61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g5f1d4f7238f4590b_6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5f1d4f7238f4590b_6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5f1d4f7238f4590b_6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5f1d4f7238f4590b_6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5f1d4f7238f4590b_6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5f1d4f7238f4590b_6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g5f1d4f7238f4590b_68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g5f1d4f7238f4590b_6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5f1d4f7238f4590b_7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5f1d4f7238f4590b_7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5f1d4f7238f4590b_76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g5f1d4f7238f4590b_76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g5f1d4f7238f4590b_7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5f1d4f7238f4590b_8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g5f1d4f7238f4590b_8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5f1d4f7238f4590b_83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5f1d4f7238f4590b_83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g5f1d4f7238f4590b_83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g5f1d4f7238f4590b_8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5f1d4f7238f4590b_8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5f1d4f7238f4590b_89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5f1d4f7238f4590b_8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5f1d4f7238f4590b_5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5f1d4f7238f4590b_5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5f1d4f7238f4590b_5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1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3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1.xml" 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1.xml" /><Relationship Id="rId6" Type="http://schemas.openxmlformats.org/officeDocument/2006/relationships/image" Target="../media/image15.png" /><Relationship Id="rId5" Type="http://schemas.openxmlformats.org/officeDocument/2006/relationships/image" Target="../media/image14.png" /><Relationship Id="rId10" Type="http://schemas.openxmlformats.org/officeDocument/2006/relationships/image" Target="../media/image19.png" /><Relationship Id="rId4" Type="http://schemas.openxmlformats.org/officeDocument/2006/relationships/image" Target="../media/image13.png" /><Relationship Id="rId9" Type="http://schemas.openxmlformats.org/officeDocument/2006/relationships/image" Target="../media/image18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f1d4f7238f4590b_0"/>
          <p:cNvSpPr/>
          <p:nvPr/>
        </p:nvSpPr>
        <p:spPr>
          <a:xfrm>
            <a:off x="1259632" y="3429000"/>
            <a:ext cx="6984900" cy="2376300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5f1d4f7238f4590b_0"/>
          <p:cNvSpPr txBox="1">
            <a:spLocks noGrp="1"/>
          </p:cNvSpPr>
          <p:nvPr>
            <p:ph type="ctrTitle"/>
          </p:nvPr>
        </p:nvSpPr>
        <p:spPr>
          <a:xfrm>
            <a:off x="2331339" y="1107190"/>
            <a:ext cx="50406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Calibri"/>
              <a:buNone/>
            </a:pPr>
            <a:r>
              <a:rPr lang="ar-SA"/>
              <a:t>University of Mosul College of Medicine</a:t>
            </a:r>
            <a:endParaRPr/>
          </a:p>
        </p:txBody>
      </p:sp>
      <p:sp>
        <p:nvSpPr>
          <p:cNvPr id="69" name="Google Shape;69;g5f1d4f7238f4590b_0"/>
          <p:cNvSpPr txBox="1">
            <a:spLocks noGrp="1"/>
          </p:cNvSpPr>
          <p:nvPr>
            <p:ph type="subTitle" idx="1"/>
          </p:nvPr>
        </p:nvSpPr>
        <p:spPr>
          <a:xfrm>
            <a:off x="1766329" y="3584240"/>
            <a:ext cx="5971500" cy="20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Lecture: 6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Subject/year: sport injuries </a:t>
            </a:r>
            <a:endParaRPr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/third year education college for girls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Lecturer: Dr. Sarah Hameed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Department: internal medicine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1400"/>
          </a:p>
        </p:txBody>
      </p:sp>
      <p:pic>
        <p:nvPicPr>
          <p:cNvPr id="70" name="Google Shape;70;g5f1d4f7238f4590b_0" descr="C:\Users\Lenovo\Cookies\Desktop\شعار الكلية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20272" y="406357"/>
            <a:ext cx="1186862" cy="1186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5f1d4f7238f4590b_0" descr="C:\Users\Lenovo\Downloads\شعار الجامعة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5576" y="322367"/>
            <a:ext cx="1242138" cy="1312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التمزق الكامل للعضلة                          </a:t>
            </a:r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body" idx="1"/>
          </p:nvPr>
        </p:nvSpPr>
        <p:spPr>
          <a:xfrm>
            <a:off x="4572000" y="1295400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الاسعاف الاولي مثل التمزق الجزئي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لكن قد يستدعي تدخل جراحي لو لم يتحسن لاحقا.         </a:t>
            </a:r>
            <a:endParaRPr>
              <a:solidFill>
                <a:srgbClr val="000000"/>
              </a:solidFill>
            </a:endParaRPr>
          </a:p>
          <a:p>
            <a:pPr marL="342900" lvl="0" indent="-2095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1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ملاحظة هامة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لا تضع الثلج على الجلد مباشرة لفترة طويلة بل يوضع من خلال منشفة او فوق الرباط الضاغط.</a:t>
            </a:r>
            <a:r>
              <a:rPr lang="ar-SA" sz="2800">
                <a:solidFill>
                  <a:srgbClr val="000000"/>
                </a:solidFill>
              </a:rPr>
              <a:t>                  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130" name="Google Shape;130;p14" descr="muscl repair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641475"/>
            <a:ext cx="2674938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الإصابات البليغة                             </a:t>
            </a:r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32898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الإصابات البليغة هي التي قد تؤثر على حياة المصاب أو قد تسبب له إعاقة دائمة إذا لم تعالج بشكل صحيح.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وتشمل       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الكسور      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إصابات المفاصل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 اصابات العمود الفقري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إصابات الرأس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إصابات الصدر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2898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800">
                <a:solidFill>
                  <a:srgbClr val="000000"/>
                </a:solidFill>
              </a:rPr>
              <a:t>إصابات البطن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800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800">
                <a:solidFill>
                  <a:srgbClr val="000000"/>
                </a:solidFill>
              </a:rPr>
              <a:t>                                                            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أعراض الكسور                                </a:t>
            </a:r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الألم الشديد .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تشوه الطرف المصاب .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تورم و إنتفاخ الطرف المصاب .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قصر الطرف المصاب .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عدم القدرة على التحريك الطرف المصاب .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يبرز العظم من خلال الجلد في حالة الكسور المضاعفة.  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الاسعاف الأولي للكسور                        </a:t>
            </a:r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نزع أو قص الملابس فوق الطرف المصاب لمشاهدة الجزء المصاب.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إيقاف النزيف بشاش معقم و رباط ضاغط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تثبيت الكسر على جبيرة أو ربط الطرف المصاب الى الجذع أو الطرف السليم.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عدم إعطاء المصاب أي أكل أو سوائل عن طريق الفم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نقل المصاب بسرعة إلى المستشفى.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190500" algn="r" rtl="1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إصابات المفاصل                               </a:t>
            </a:r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شائعة الحدوث في كافة أنواع الممارسات الرياضية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أ. الالتواء : خروج الوجه المفصلي عن حدوده الطبيعية للحركة و العودة السريعة إلى مكانها.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ينتج عن ذلك: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  تقطع جزئي أو كلي في الأربطة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مع ألم شديد مع الحركة و تورم المفصل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55" name="Google Shape;155;p18" descr="CMEN0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038600"/>
            <a:ext cx="2895600" cy="254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/>
        </p:nvSpPr>
        <p:spPr>
          <a:xfrm>
            <a:off x="8534400" y="2133600"/>
            <a:ext cx="381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8534400" y="3200400"/>
            <a:ext cx="1841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8610600" y="4038600"/>
            <a:ext cx="1841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-736550" y="840740"/>
            <a:ext cx="9455100" cy="46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الإسعاف 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كمادات باردة حول المفصل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رباط ضاغط لتقليل الورم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رفع الجزء المصاب إلى الأعلى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نقل المصاب المستشفى.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الوقاية 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زيادة الخبرة في اللعب.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تمارين التقوية-الإطالة – الإحماء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إستخدام الأربطة الواقية</a:t>
            </a:r>
            <a:endParaRPr sz="3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4" name="Google Shape;164;p19" descr="ank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133600"/>
            <a:ext cx="2957513" cy="2998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ب. الخلع :                                       </a:t>
            </a:r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خروج أحد أطراف العظام المكونة للمفصل من مكانه الطبيعي و عدم عودته.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يصاحبه تمزق في الأربطة والعضلات المحيطة بالمفصل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أكثر المفاصل تعرضا للإصابة الكتف والمرفق و الفك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171" name="Google Shape;171;p20" descr="dislocation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524000"/>
            <a:ext cx="2897188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/>
        </p:nvSpPr>
        <p:spPr>
          <a:xfrm>
            <a:off x="898525" y="958850"/>
            <a:ext cx="77120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0" y="669925"/>
            <a:ext cx="8883600" cy="6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التشخيص: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ألم شديد مع تعذر الحركة الطبيعية.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تغير شكل المفصل.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تورم المفصل.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مضاعفات مثل تغيب النبض،احتقان،تنميل و خدر</a:t>
            </a: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الإسعاف: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إراحة الطرف المصاب-علاقة أو وسادة.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كمادات باردة أو ثلج.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عدم إعطاء أي طعام أو شراب.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نقل المصاب إلى المستشفى</a:t>
            </a: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عدم محاولة إرجاع الخلع إلى وضعه الطبيعي لغير صاحب خبرة في ذلك.</a:t>
            </a:r>
            <a:endParaRPr sz="3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8" name="Google Shape;178;p21" descr="HICON0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28600"/>
            <a:ext cx="2895600" cy="2522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63" descr="THANKYOU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3200" y="152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63" descr="FOOTBA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6482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63" descr="GOLFSWI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200" y="47244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63" descr="GYMNASTV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4800" y="762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63" descr="RUNNERT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34200" y="6858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63" descr="SOCCE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5800" y="2667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63" descr="GOOFYJO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0" y="2667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63" descr="CTRAK00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667000" y="2971800"/>
            <a:ext cx="3382963" cy="3481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أنواع الإصابات الرياضية                </a:t>
            </a:r>
            <a:endParaRPr/>
          </a:p>
        </p:txBody>
      </p:sp>
      <p:sp>
        <p:nvSpPr>
          <p:cNvPr id="77" name="Google Shape;77;p6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ar-SA"/>
              <a:t>تقسم الإصابات الرياضية إلى:         </a:t>
            </a:r>
            <a:endParaRPr>
              <a:solidFill>
                <a:srgbClr val="9966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lang="ar-SA">
                <a:solidFill>
                  <a:srgbClr val="996600"/>
                </a:solidFill>
              </a:rPr>
              <a:t> </a:t>
            </a:r>
            <a:r>
              <a:rPr lang="ar-SA">
                <a:solidFill>
                  <a:schemeClr val="lt2"/>
                </a:solidFill>
              </a:rPr>
              <a:t>إصابات بسيطة و تشمل الجروح و اصابات العضلات</a:t>
            </a:r>
            <a:endParaRPr/>
          </a:p>
          <a:p>
            <a:pPr marL="342900" lvl="0" indent="-190500" algn="r" rtl="1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lt2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lang="ar-SA">
                <a:solidFill>
                  <a:schemeClr val="lt2"/>
                </a:solidFill>
              </a:rPr>
              <a:t>إصابات بليغة مثل الكسور و إصابات الرأس</a:t>
            </a:r>
            <a:r>
              <a:rPr lang="ar-SA">
                <a:solidFill>
                  <a:srgbClr val="996600"/>
                </a:solidFill>
              </a:rPr>
              <a:t>          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الجروح و إسعافاتها الأولية في الملاعب </a:t>
            </a:r>
            <a:endParaRPr/>
          </a:p>
        </p:txBody>
      </p:sp>
      <p:sp>
        <p:nvSpPr>
          <p:cNvPr id="83" name="Google Shape;83;p7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342900" lvl="0" indent="-228600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800" b="1">
                <a:solidFill>
                  <a:srgbClr val="000000"/>
                </a:solidFill>
              </a:rPr>
              <a:t>الجرح هو عبارة عن إنفصال غير طبيعي في الجلد و   أنسجة الجسم مع نزف دموي بسبب قطع الأوعية الدموية. و يصاحبه ألم بسبب قطع الأعصاب السطحية  .</a:t>
            </a:r>
            <a:endParaRPr sz="2800" b="1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2400" b="1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   </a:t>
            </a:r>
            <a:endParaRPr sz="2400" b="1">
              <a:solidFill>
                <a:srgbClr val="000000"/>
              </a:solidFill>
            </a:endParaRPr>
          </a:p>
        </p:txBody>
      </p:sp>
      <p:pic>
        <p:nvPicPr>
          <p:cNvPr id="84" name="Google Shape;84;p7" descr="tendoachilis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06513" y="1641475"/>
            <a:ext cx="2566987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أنواع الجروح                                   </a:t>
            </a:r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السحجات : تسلخات جلدية سطحية بسيطة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سطحي : الطبقات الخارجية للجلد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قطعي :  شق الجلد و له حافتين متساويتين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رضي : (تهتكي) عدم انتظام حواف الجرح وتحدث بسبب الاصطدام بجسم صلب.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وخزي وتحدث بآلة وخزية مثل الابر و المسامير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ناري: كما في الرماية.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جرح نافذ: يخترق الجلد إلى تجويف الجسم.                        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معالجة الجروح                                  </a:t>
            </a:r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إيقاف النزيف بالضغط على الجرح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وضع شاش و اربطة معقمة على الجرح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وضع رباط ضاغط على الجرح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نقل المصاب إلى المستشفى.                                    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97" name="Google Shape;97;p9" descr="pressureband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274888"/>
            <a:ext cx="4495800" cy="3059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التقلصات و التمزقات العضلية              </a:t>
            </a:r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تنتج عن: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المجهود العضلي العنيف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الاستعمال الخاطئ للعضلات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التدريب الرياضي غير العلمي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إهمال الإحماء</a:t>
            </a:r>
            <a:r>
              <a:rPr lang="ar-SA" sz="2800">
                <a:solidFill>
                  <a:srgbClr val="000000"/>
                </a:solidFill>
              </a:rPr>
              <a:t>                                                       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104" name="Google Shape;104;p10" descr="hematoma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38238" y="1641475"/>
            <a:ext cx="2905125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التقلصات العضلية                         </a:t>
            </a:r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هي عبارة عن انقباض عضلي حاد مؤلم .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تحدث خلال أو بعد الانتهاء من المجهود البدني بصورة مفاجئة.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مدتها من ثوان إلى دقائق.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يصاحبها الام في العضلة بسبب تجمع حامض اللاكتيك و نقص الأكسجين .                                                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الإسعافات الأولية للتقلصات العضلية       </a:t>
            </a:r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إرجاع العضلة إلى حالة الانبساط و ذلك بالقيام بحركة عكسية ثم إجراء تدليك موضعي.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الوقاية: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190500" algn="r" rtl="1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الاهتمام و المواظبة على التدريب الرياضي العلمي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الإحماء</a:t>
            </a:r>
            <a:r>
              <a:rPr lang="ar-SA">
                <a:solidFill>
                  <a:srgbClr val="000000"/>
                </a:solidFill>
              </a:rPr>
              <a:t>                                                        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التمزقات العضلية                               </a:t>
            </a:r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body" idx="1"/>
          </p:nvPr>
        </p:nvSpPr>
        <p:spPr>
          <a:xfrm>
            <a:off x="4800600" y="1295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34327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تمزق الألياف عرضيا مع توقف النشاط الكهربي للجزء  المصاب من العضلة.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            التمزق الجزئي  :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يبدأ العلاج و الاسعاف الفوري فورا: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إراحة العضو المصاب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وضع كمادات باردة أو ثلج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رش مخدر موضعي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وضع رباط ضاغط لمدة 24 ساعة</a:t>
            </a:r>
            <a:r>
              <a:rPr lang="ar-SA" sz="2400">
                <a:solidFill>
                  <a:srgbClr val="000000"/>
                </a:solidFill>
              </a:rPr>
              <a:t>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>
                <a:solidFill>
                  <a:srgbClr val="000000"/>
                </a:solidFill>
              </a:rPr>
              <a:t>علاج طبيعي بعد يومين                                                      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23" name="Google Shape;123;p13" descr="muscle tear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8025" y="1641475"/>
            <a:ext cx="3763963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18</Slides>
  <Notes>18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 Light</vt:lpstr>
      <vt:lpstr>University of Mosul College of Medicine</vt:lpstr>
      <vt:lpstr>أنواع الإصابات الرياضية                </vt:lpstr>
      <vt:lpstr>الجروح و إسعافاتها الأولية في الملاعب </vt:lpstr>
      <vt:lpstr>أنواع الجروح                                   </vt:lpstr>
      <vt:lpstr>معالجة الجروح                                  </vt:lpstr>
      <vt:lpstr>التقلصات و التمزقات العضلية              </vt:lpstr>
      <vt:lpstr>التقلصات العضلية                         </vt:lpstr>
      <vt:lpstr>الإسعافات الأولية للتقلصات العضلية       </vt:lpstr>
      <vt:lpstr>التمزقات العضلية                               </vt:lpstr>
      <vt:lpstr>التمزق الكامل للعضلة                          </vt:lpstr>
      <vt:lpstr>الإصابات البليغة                             </vt:lpstr>
      <vt:lpstr>أعراض الكسور                                </vt:lpstr>
      <vt:lpstr>الاسعاف الأولي للكسور                        </vt:lpstr>
      <vt:lpstr>إصابات المفاصل                               </vt:lpstr>
      <vt:lpstr>PowerPoint Presentation</vt:lpstr>
      <vt:lpstr>ب. الخلع :                        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Mosul College of Medicine</dc:title>
  <dc:creator>assem</dc:creator>
  <cp:lastModifiedBy>reembari@yahoo.com</cp:lastModifiedBy>
  <cp:revision>1</cp:revision>
  <dcterms:created xsi:type="dcterms:W3CDTF">2000-11-15T21:07:47Z</dcterms:created>
  <dcterms:modified xsi:type="dcterms:W3CDTF">2023-05-25T07:13:22Z</dcterms:modified>
</cp:coreProperties>
</file>