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jDTsybgPhOLFd8VvI7xagsbyEu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customschemas.google.com/relationships/presentationmetadata" Target="metadata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notesMaster" Target="notesMasters/notesMaster1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5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16a4e4316ea3c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g416a4e4316ea3c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5ce23b1721c72c1d_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g5ce23b1721c72c1d_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g5ce23b1721c72c1d_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5ce23b1721c72c1d_39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g5ce23b1721c72c1d_39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g5ce23b1721c72c1d_3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ce23b1721c72c1d_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محتوى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e23b1721c72c1d_4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g5ce23b1721c72c1d_45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g5ce23b1721c72c1d_4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g5ce23b1721c72c1d_4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g5ce23b1721c72c1d_4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، وقصاصة فنية، ونص" type="clipArtAndTx">
  <p:cSld name="CLIPART_AND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ce23b1721c72c1d_5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5ce23b1721c72c1d_51"/>
          <p:cNvSpPr>
            <a:spLocks noGrp="1"/>
          </p:cNvSpPr>
          <p:nvPr>
            <p:ph type="clipArt" idx="2"/>
          </p:nvPr>
        </p:nvSpPr>
        <p:spPr>
          <a:xfrm>
            <a:off x="685800" y="1641475"/>
            <a:ext cx="3810000" cy="44544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g5ce23b1721c72c1d_51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14325" algn="r" rtl="1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g5ce23b1721c72c1d_5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5ce23b1721c72c1d_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5ce23b1721c72c1d_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5ce23b1721c72c1d_8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g5ce23b1721c72c1d_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5ce23b1721c72c1d_1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5ce23b1721c72c1d_1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g5ce23b1721c72c1d_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5ce23b1721c72c1d_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5ce23b1721c72c1d_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g5ce23b1721c72c1d_1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g5ce23b1721c72c1d_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5ce23b1721c72c1d_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5ce23b1721c72c1d_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5ce23b1721c72c1d_23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g5ce23b1721c72c1d_23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g5ce23b1721c72c1d_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5ce23b1721c72c1d_27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g5ce23b1721c72c1d_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5ce23b1721c72c1d_3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5ce23b1721c72c1d_30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g5ce23b1721c72c1d_30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g5ce23b1721c72c1d_30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5ce23b1721c72c1d_3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5ce23b1721c72c1d_36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5ce23b1721c72c1d_3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5ce23b1721c72c1d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g5ce23b1721c72c1d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g5ce23b1721c72c1d_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3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5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3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13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1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13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11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 /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11.xml" /><Relationship Id="rId5" Type="http://schemas.openxmlformats.org/officeDocument/2006/relationships/image" Target="../media/image26.jpg" /><Relationship Id="rId4" Type="http://schemas.openxmlformats.org/officeDocument/2006/relationships/image" Target="../media/image25.jpg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1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 /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13.xml" 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 /><Relationship Id="rId3" Type="http://schemas.openxmlformats.org/officeDocument/2006/relationships/image" Target="../media/image28.png" /><Relationship Id="rId7" Type="http://schemas.openxmlformats.org/officeDocument/2006/relationships/image" Target="../media/image32.png" /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11.xml" /><Relationship Id="rId6" Type="http://schemas.openxmlformats.org/officeDocument/2006/relationships/image" Target="../media/image31.png" /><Relationship Id="rId5" Type="http://schemas.openxmlformats.org/officeDocument/2006/relationships/image" Target="../media/image30.png" /><Relationship Id="rId10" Type="http://schemas.openxmlformats.org/officeDocument/2006/relationships/image" Target="../media/image35.png" /><Relationship Id="rId4" Type="http://schemas.openxmlformats.org/officeDocument/2006/relationships/image" Target="../media/image29.png" /><Relationship Id="rId9" Type="http://schemas.openxmlformats.org/officeDocument/2006/relationships/image" Target="../media/image3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4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7.jp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9.jp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16a4e4316ea3c0_5"/>
          <p:cNvSpPr/>
          <p:nvPr/>
        </p:nvSpPr>
        <p:spPr>
          <a:xfrm>
            <a:off x="1259632" y="3429000"/>
            <a:ext cx="6984900" cy="2376300"/>
          </a:xfrm>
          <a:prstGeom prst="roundRect">
            <a:avLst>
              <a:gd name="adj" fmla="val 16667"/>
            </a:avLst>
          </a:prstGeom>
          <a:noFill/>
          <a:ln w="571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416a4e4316ea3c0_5"/>
          <p:cNvSpPr txBox="1">
            <a:spLocks noGrp="1"/>
          </p:cNvSpPr>
          <p:nvPr>
            <p:ph type="ctrTitle"/>
          </p:nvPr>
        </p:nvSpPr>
        <p:spPr>
          <a:xfrm>
            <a:off x="2331339" y="1107190"/>
            <a:ext cx="50406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Calibri"/>
              <a:buNone/>
            </a:pPr>
            <a:r>
              <a:rPr lang="ar-SA"/>
              <a:t>University of Mosul College of Medicine</a:t>
            </a:r>
            <a:endParaRPr/>
          </a:p>
        </p:txBody>
      </p:sp>
      <p:sp>
        <p:nvSpPr>
          <p:cNvPr id="69" name="Google Shape;69;g416a4e4316ea3c0_5"/>
          <p:cNvSpPr txBox="1">
            <a:spLocks noGrp="1"/>
          </p:cNvSpPr>
          <p:nvPr>
            <p:ph type="subTitle" idx="1"/>
          </p:nvPr>
        </p:nvSpPr>
        <p:spPr>
          <a:xfrm>
            <a:off x="1766329" y="3584240"/>
            <a:ext cx="5971500" cy="20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Lecture: 7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Subject/year: sport injuries </a:t>
            </a:r>
            <a:endParaRPr sz="1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/third year education college for girls 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Lecturer: Dr. Sarah Hameed 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SA" sz="1400">
                <a:solidFill>
                  <a:schemeClr val="dk1"/>
                </a:solidFill>
              </a:rPr>
              <a:t>Department: internal medicine </a:t>
            </a: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400"/>
          </a:p>
          <a:p>
            <a:pPr marL="0" lvl="0" indent="0" algn="l" rtl="0">
              <a:spcBef>
                <a:spcPts val="496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1400"/>
          </a:p>
        </p:txBody>
      </p:sp>
      <p:pic>
        <p:nvPicPr>
          <p:cNvPr id="70" name="Google Shape;70;g416a4e4316ea3c0_5" descr="C:\Users\Lenovo\Cookies\Desktop\شعار الكلية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20272" y="406357"/>
            <a:ext cx="1186862" cy="1186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416a4e4316ea3c0_5" descr="C:\Users\Lenovo\Downloads\شعار الجامعة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5576" y="322367"/>
            <a:ext cx="1242138" cy="1312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الأعراض:                                       </a:t>
            </a:r>
            <a:endParaRPr/>
          </a:p>
        </p:txBody>
      </p:sp>
      <p:sp>
        <p:nvSpPr>
          <p:cNvPr id="145" name="Google Shape;145;p45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الألم.         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التورم بسبب التجمع الدموي داخل الركبة.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الإسعاف :             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ar-SA">
                <a:solidFill>
                  <a:srgbClr val="000000"/>
                </a:solidFill>
              </a:rPr>
              <a:t> - وضع ثلج أو كمادات باردة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ar-SA">
                <a:solidFill>
                  <a:srgbClr val="000000"/>
                </a:solidFill>
              </a:rPr>
              <a:t>-وضع جبيرة داعمة مؤقتة.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ar-SA">
                <a:solidFill>
                  <a:srgbClr val="000000"/>
                </a:solidFill>
              </a:rPr>
              <a:t>-نقل المصاب للمستشفى.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ar-SA">
                <a:solidFill>
                  <a:srgbClr val="000000"/>
                </a:solidFill>
              </a:rPr>
              <a:t>ليس جميع إصابات الركبة تحتاج إلى تدخل جراحي عاجلا أو آجلا.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الرباط المتصالب الأمامي: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1" name="Google Shape;151;p46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رباط قوي يمتد من الجزء الأمامي لسطح الظنبوب إلى السطح الداخلي للقمة الوحشية لعظم الفخذ و يكون اتجاهه من الأمام إلى الخلف و من الجهة الأنسية ( الداخلية) للركبة إلى الجهة الوحشية ( الخارجية).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وظيفته: منع إنزلاق الظنبوب إلى الأمام.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52" name="Google Shape;152;p46" descr="TORN ACL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01750" y="1641475"/>
            <a:ext cx="2576513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طريقة الإصابة: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8" name="Google Shape;158;p47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09550" algn="r" rtl="1"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2800">
              <a:solidFill>
                <a:srgbClr val="000000"/>
              </a:solidFill>
            </a:endParaRPr>
          </a:p>
          <a:p>
            <a:pPr marL="342900" lvl="0" indent="-209550" algn="r" rtl="1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 b="1">
                <a:solidFill>
                  <a:srgbClr val="000000"/>
                </a:solidFill>
              </a:rPr>
              <a:t>إصابة التواء.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 b="1">
                <a:solidFill>
                  <a:srgbClr val="000000"/>
                </a:solidFill>
              </a:rPr>
              <a:t>فرط بسط الركبة</a:t>
            </a:r>
            <a:r>
              <a:rPr lang="ar-SA" sz="2800" b="1">
                <a:solidFill>
                  <a:srgbClr val="000000"/>
                </a:solidFill>
              </a:rPr>
              <a:t>.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159" name="Google Shape;159;p47" descr="284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47775" y="1641475"/>
            <a:ext cx="2686050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chemeClr val="lt1"/>
                </a:solidFill>
              </a:rPr>
              <a:t>العلاج:</a:t>
            </a:r>
            <a:endParaRPr/>
          </a:p>
        </p:txBody>
      </p:sp>
      <p:sp>
        <p:nvSpPr>
          <p:cNvPr id="165" name="Google Shape;165;p48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تحفظي :  و يشمل المسكنات و العلاج الطبيعي</a:t>
            </a:r>
            <a:r>
              <a:rPr lang="ar-SA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و يهدف إلى :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تخفيف الألم 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تخفيف التورم.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تقوية العضلات.</a:t>
            </a:r>
            <a:endParaRPr>
              <a:solidFill>
                <a:srgbClr val="000000"/>
              </a:solidFill>
            </a:endParaRPr>
          </a:p>
          <a:p>
            <a:pPr marL="742950" lvl="1" indent="-1079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Times New Roman"/>
              <a:buNone/>
            </a:pP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 b="1">
                <a:solidFill>
                  <a:srgbClr val="000000"/>
                </a:solidFill>
              </a:rPr>
              <a:t>جراحي :  و يعني تعويض الرباط</a:t>
            </a:r>
            <a:r>
              <a:rPr lang="ar-SA">
                <a:solidFill>
                  <a:srgbClr val="000000"/>
                </a:solidFill>
              </a:rPr>
              <a:t> 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و يهدف إلى : إعادة ثبات الركبة و منع الاحتكاك و تخفيف الألم.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66" name="Google Shape;166;p48" descr="MEDSP0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304800"/>
            <a:ext cx="281940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chemeClr val="lt1"/>
                </a:solidFill>
              </a:rPr>
              <a:t>العلاج الجراحي :</a:t>
            </a:r>
            <a:endParaRPr/>
          </a:p>
        </p:txBody>
      </p:sp>
      <p:sp>
        <p:nvSpPr>
          <p:cNvPr id="172" name="Google Shape;172;p49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تعويض الرباط بواسطة :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رباط صناعي.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رباط مأخوذ من شخص آخر.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وتر مأخوذ من نفس ساق المصاب : 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أ.  وتر من الرضفة.( وهذه أكثر العمليات شيوعاً)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ب. وتر من خلف الركبة.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○"/>
            </a:pPr>
            <a:r>
              <a:rPr lang="ar-SA">
                <a:solidFill>
                  <a:srgbClr val="000000"/>
                </a:solidFill>
              </a:rPr>
              <a:t>ج. وتر آشيل.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73" name="Google Shape;173;p49" descr="MEDPC0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609600"/>
            <a:ext cx="1743075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1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تعويض الرباط المتصالب الأمامي بالمنظار </a:t>
            </a:r>
            <a:endParaRPr/>
          </a:p>
        </p:txBody>
      </p:sp>
      <p:pic>
        <p:nvPicPr>
          <p:cNvPr id="179" name="Google Shape;179;p51" descr="za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2014538"/>
            <a:ext cx="5791200" cy="3694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الرباط المتصالب الخلفي: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5" name="Google Shape;185;p52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رباط قوي و سميك يمتد من الجزء الخلفي الخارجي لعظم الظنبوب الى الجهة الداخلية للقمة الوحشية لعظم الفخذ.</a:t>
            </a:r>
            <a:endParaRPr>
              <a:solidFill>
                <a:srgbClr val="000000"/>
              </a:solidFill>
            </a:endParaRPr>
          </a:p>
          <a:p>
            <a:pPr marL="342900" lvl="0" indent="-2095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وظيفته : منع إنزلاق عظم الظنبوب الى الخلف.</a:t>
            </a:r>
            <a:endParaRPr>
              <a:solidFill>
                <a:srgbClr val="000000"/>
              </a:solidFill>
            </a:endParaRPr>
          </a:p>
          <a:p>
            <a:pPr marL="342900" lvl="0" indent="-20955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علاجه: مثل الرباط المتصالب الأمامي.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86" name="Google Shape;186;p52" descr="2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2819400"/>
            <a:ext cx="1431925" cy="111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2" descr="287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600200"/>
            <a:ext cx="4419600" cy="3906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3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chemeClr val="lt1"/>
                </a:solidFill>
              </a:rPr>
              <a:t>الغضاريف الهلالية:</a:t>
            </a:r>
            <a:endParaRPr/>
          </a:p>
        </p:txBody>
      </p:sp>
      <p:pic>
        <p:nvPicPr>
          <p:cNvPr id="193" name="Google Shape;193;p53" descr="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5625" y="1981200"/>
            <a:ext cx="2525713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53"/>
          <p:cNvSpPr txBox="1"/>
          <p:nvPr/>
        </p:nvSpPr>
        <p:spPr>
          <a:xfrm>
            <a:off x="4329113" y="14890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عظم الفخذ</a:t>
            </a:r>
            <a:endParaRPr/>
          </a:p>
        </p:txBody>
      </p:sp>
      <p:sp>
        <p:nvSpPr>
          <p:cNvPr id="195" name="Google Shape;195;p53"/>
          <p:cNvSpPr txBox="1"/>
          <p:nvPr/>
        </p:nvSpPr>
        <p:spPr>
          <a:xfrm>
            <a:off x="5562600" y="2590800"/>
            <a:ext cx="2476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الرباط المتصالب الخلفي</a:t>
            </a:r>
            <a:endParaRPr/>
          </a:p>
        </p:txBody>
      </p:sp>
      <p:sp>
        <p:nvSpPr>
          <p:cNvPr id="196" name="Google Shape;196;p53"/>
          <p:cNvSpPr txBox="1"/>
          <p:nvPr/>
        </p:nvSpPr>
        <p:spPr>
          <a:xfrm>
            <a:off x="5562600" y="3200400"/>
            <a:ext cx="24193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الرباط الجانبي الأنسي</a:t>
            </a:r>
            <a:endParaRPr/>
          </a:p>
        </p:txBody>
      </p:sp>
      <p:sp>
        <p:nvSpPr>
          <p:cNvPr id="197" name="Google Shape;197;p53"/>
          <p:cNvSpPr txBox="1"/>
          <p:nvPr/>
        </p:nvSpPr>
        <p:spPr>
          <a:xfrm>
            <a:off x="5410200" y="3657600"/>
            <a:ext cx="28320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الغضروف الهلالي الأنسي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8" name="Google Shape;198;p53"/>
          <p:cNvSpPr txBox="1"/>
          <p:nvPr/>
        </p:nvSpPr>
        <p:spPr>
          <a:xfrm>
            <a:off x="5562600" y="5181600"/>
            <a:ext cx="16573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عظم الظنبوب</a:t>
            </a:r>
            <a:endParaRPr/>
          </a:p>
        </p:txBody>
      </p:sp>
      <p:sp>
        <p:nvSpPr>
          <p:cNvPr id="199" name="Google Shape;199;p53"/>
          <p:cNvSpPr txBox="1"/>
          <p:nvPr/>
        </p:nvSpPr>
        <p:spPr>
          <a:xfrm>
            <a:off x="479425" y="2860675"/>
            <a:ext cx="25844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الرباط المتصالب الأمامي</a:t>
            </a:r>
            <a:endParaRPr/>
          </a:p>
        </p:txBody>
      </p:sp>
      <p:sp>
        <p:nvSpPr>
          <p:cNvPr id="200" name="Google Shape;200;p53"/>
          <p:cNvSpPr txBox="1"/>
          <p:nvPr/>
        </p:nvSpPr>
        <p:spPr>
          <a:xfrm>
            <a:off x="114300" y="3775075"/>
            <a:ext cx="30258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 الغضروف الهلالي الوحشي</a:t>
            </a:r>
            <a:endParaRPr/>
          </a:p>
        </p:txBody>
      </p:sp>
      <p:sp>
        <p:nvSpPr>
          <p:cNvPr id="201" name="Google Shape;201;p53"/>
          <p:cNvSpPr txBox="1"/>
          <p:nvPr/>
        </p:nvSpPr>
        <p:spPr>
          <a:xfrm>
            <a:off x="1477963" y="5375275"/>
            <a:ext cx="15097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عظم الشظية</a:t>
            </a:r>
            <a:endParaRPr/>
          </a:p>
        </p:txBody>
      </p:sp>
      <p:sp>
        <p:nvSpPr>
          <p:cNvPr id="202" name="Google Shape;202;p53"/>
          <p:cNvSpPr txBox="1"/>
          <p:nvPr/>
        </p:nvSpPr>
        <p:spPr>
          <a:xfrm>
            <a:off x="2286000" y="990600"/>
            <a:ext cx="64245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1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يوجد في الركبة غضروفين هلاليين أحدهما وحشي و الأخر أنسي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وظيفتها 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8" name="Google Shape;208;p54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امتصاص الصدمات.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ثبات الركبة.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ليونة الركبة.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توزيع السائل الزليلي الذي يحتوي على الغذاء.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09" name="Google Shape;209;p54" descr="meni fu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828800"/>
            <a:ext cx="4419600" cy="3344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طريقة الإصابة و الأعراض: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5" name="Google Shape;215;p55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تحدث الاصابة برض مباشر أو بإلتواء.</a:t>
            </a:r>
            <a:endParaRPr sz="2800"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الأعراض</a:t>
            </a:r>
            <a:r>
              <a:rPr lang="ar-SA" sz="2800">
                <a:solidFill>
                  <a:srgbClr val="000000"/>
                </a:solidFill>
              </a:rPr>
              <a:t> :</a:t>
            </a:r>
            <a:endParaRPr sz="2800"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ar-SA" sz="2400">
                <a:solidFill>
                  <a:srgbClr val="000000"/>
                </a:solidFill>
              </a:rPr>
              <a:t>الألم أثناء الاصابة قد يكون خفيف لدرجة ان المصاب قد لا يذكره.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ar-SA" sz="2400">
                <a:solidFill>
                  <a:srgbClr val="000000"/>
                </a:solidFill>
              </a:rPr>
              <a:t>تورم متكرر.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ar-SA" sz="2400">
                <a:solidFill>
                  <a:srgbClr val="000000"/>
                </a:solidFill>
              </a:rPr>
              <a:t>انعقال متكرر.</a:t>
            </a:r>
            <a:endParaRPr>
              <a:solidFill>
                <a:srgbClr val="000000"/>
              </a:solidFill>
            </a:endParaRPr>
          </a:p>
          <a:p>
            <a:pPr marL="742950" lvl="1" indent="-28575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○"/>
            </a:pPr>
            <a:r>
              <a:rPr lang="ar-SA" sz="2400">
                <a:solidFill>
                  <a:srgbClr val="000000"/>
                </a:solidFill>
              </a:rPr>
              <a:t>ألم متكرر.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16" name="Google Shape;216;p55" descr="type of men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2547938"/>
            <a:ext cx="3810000" cy="264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الإصابات الشائعة في الألعاب الرياضية    </a:t>
            </a:r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تختلف أنواع الاصابات باختلاف اللعبة الممارسة و اختلاف الجزء المصاب من الجسم.</a:t>
            </a:r>
            <a:endParaRPr>
              <a:solidFill>
                <a:srgbClr val="000000"/>
              </a:solidFill>
            </a:endParaRPr>
          </a:p>
          <a:p>
            <a:pPr marL="342900" lvl="0" indent="-190500" algn="r" rtl="1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وسنكتفي هنا بذكر الاصابات الأكثر شيوعاً في كل مفصل على حدة:                                                  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العلاج 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22" name="Google Shape;222;p56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يهدف إلى إزالة الورم و الانعقال و التورم.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يكون العلاج :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	- تحفظي :			   مسكنات و علاج طبيعي.				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-جراحي: 							            خياطة الغضروف.					            استئصال جزئي للغضروف.		            استئصال كامل الغضروف.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23" name="Google Shape;223;p56" descr="SYRNG0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0"/>
            <a:ext cx="2957513" cy="271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مفصل الكاحل :                                </a:t>
            </a:r>
            <a:endParaRPr/>
          </a:p>
        </p:txBody>
      </p:sp>
      <p:sp>
        <p:nvSpPr>
          <p:cNvPr id="229" name="Google Shape;229;p58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إصابات مفصل الكاحل شائعة في كل الألعاب الرياضية</a:t>
            </a:r>
            <a:endParaRPr>
              <a:solidFill>
                <a:srgbClr val="000000"/>
              </a:solidFill>
            </a:endParaRPr>
          </a:p>
          <a:p>
            <a:pPr marL="342900" lvl="0" indent="-209550" algn="r" rtl="1">
              <a:spcBef>
                <a:spcPts val="560"/>
              </a:spcBef>
              <a:spcAft>
                <a:spcPts val="0"/>
              </a:spcAft>
              <a:buSzPts val="2100"/>
              <a:buNone/>
            </a:pPr>
            <a:endParaRPr sz="2800"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أنواع الإصابات :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كسور حول الكاحل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تمزق الأربطة حول الكاحل.      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230" name="Google Shape;230;p58" descr="ankleinjury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590800"/>
            <a:ext cx="5257800" cy="196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9"/>
          <p:cNvSpPr txBox="1"/>
          <p:nvPr/>
        </p:nvSpPr>
        <p:spPr>
          <a:xfrm>
            <a:off x="762000" y="914400"/>
            <a:ext cx="8016900" cy="5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تحدث الإصابة:                                             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بانحناء القدم بعنف إلى الداخل أو الخارج أو بالإنضغاط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الأعراض   :                                              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الألم الشديد                           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التورم                                 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		                                                                    الإسعاف :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وضع ثلج أو كمادات باردة            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وضع جبيرة داعمة                       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ينقل المصاب إلى المستشفى    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6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</a:t>
            </a:r>
            <a:endParaRPr sz="36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60" descr="dislocatedank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6275" y="1371600"/>
            <a:ext cx="2830513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60" descr="mechanism of injr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72200" y="990600"/>
            <a:ext cx="2447925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60" descr="syndy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38600" y="3124200"/>
            <a:ext cx="167005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6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تمزق وتر آشيل:                              </a:t>
            </a:r>
            <a:endParaRPr/>
          </a:p>
        </p:txBody>
      </p:sp>
      <p:sp>
        <p:nvSpPr>
          <p:cNvPr id="248" name="Google Shape;248;p61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هو أكبر الأوتار في الجسم و أكثرها تعرضا للتمزق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تحدث الإصابة في كل الألعاب الرياضية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يكون التمزق جزئي أو كلي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يحدث التمزق فجأة أثناء الجري أو القفز و دون رض مباشر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يحتاج إلى تدخل جراحي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6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الأعراض :                                      </a:t>
            </a:r>
            <a:endParaRPr/>
          </a:p>
        </p:txBody>
      </p:sp>
      <p:sp>
        <p:nvSpPr>
          <p:cNvPr id="254" name="Google Shape;254;p62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الألم الشديد المفاجئ دون رض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  <a:latin typeface="Simplified Arabic"/>
                <a:ea typeface="Simplified Arabic"/>
                <a:cs typeface="Simplified Arabic"/>
                <a:sym typeface="Simplified Arabic"/>
              </a:rPr>
              <a:t>التورم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عدم القدرة على عطف الكاحل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الإسعاف :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ar-SA" sz="2800" b="1">
                <a:solidFill>
                  <a:srgbClr val="000000"/>
                </a:solidFill>
              </a:rPr>
              <a:t>كمادات باردة أو ثلج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ar-SA" sz="2800" b="1">
                <a:solidFill>
                  <a:srgbClr val="000000"/>
                </a:solidFill>
              </a:rPr>
              <a:t>مراجعة أخصائي الطب الرياضي</a:t>
            </a:r>
            <a:endParaRPr sz="2800" b="1">
              <a:solidFill>
                <a:srgbClr val="000000"/>
              </a:solidFill>
            </a:endParaRPr>
          </a:p>
        </p:txBody>
      </p:sp>
      <p:pic>
        <p:nvPicPr>
          <p:cNvPr id="255" name="Google Shape;255;p62" descr="rupturetendoachilis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04888" y="1641475"/>
            <a:ext cx="3171825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63" descr="THANKYOU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3200" y="1524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63" descr="FOOTBA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6482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63" descr="GOLFSWI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200" y="47244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63" descr="GYMNASTV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04800" y="7620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63" descr="RUNNERTA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34200" y="6858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63" descr="SOCCER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85800" y="26670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63" descr="GOOFYJO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58000" y="266700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63" descr="CTRAK00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667000" y="2971800"/>
            <a:ext cx="3382963" cy="3481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خلع الكتف :                                     </a:t>
            </a:r>
            <a:endParaRPr/>
          </a:p>
        </p:txBody>
      </p:sp>
      <p:sp>
        <p:nvSpPr>
          <p:cNvPr id="83" name="Google Shape;83;p38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34327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أكثر المفاصل تعرضا للخلع.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34327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50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أنواع الخلع :  أمامي ،  خلفي ، سفلي، متعدد الإتجاهات، و كسر مشترك مع خلع.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SzPct val="75000"/>
              <a:buFont typeface="Noto Sans Symbols"/>
              <a:buNone/>
            </a:pPr>
            <a:r>
              <a:rPr lang="ar-SA" sz="2400" b="1">
                <a:solidFill>
                  <a:srgbClr val="000000"/>
                </a:solidFill>
              </a:rPr>
              <a:t>والخلع الأمامي هو الأكثر حدوثا.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SzPct val="75000"/>
              <a:buFont typeface="Noto Sans Symbols"/>
              <a:buNone/>
            </a:pPr>
            <a:r>
              <a:rPr lang="ar-SA" sz="2400" b="1">
                <a:solidFill>
                  <a:srgbClr val="000000"/>
                </a:solidFill>
              </a:rPr>
              <a:t>الأعراض: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SzPct val="75000"/>
              <a:buFont typeface="Noto Sans Symbols"/>
              <a:buNone/>
            </a:pPr>
            <a:r>
              <a:rPr lang="ar-SA" sz="2400" b="1">
                <a:solidFill>
                  <a:srgbClr val="000000"/>
                </a:solidFill>
              </a:rPr>
              <a:t>ألم شديد-تسطح المفصل- اختبار مسطرة هاملتون.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SzPct val="75000"/>
              <a:buFont typeface="Noto Sans Symbols"/>
              <a:buNone/>
            </a:pPr>
            <a:r>
              <a:rPr lang="ar-SA" sz="2400" b="1">
                <a:solidFill>
                  <a:srgbClr val="000000"/>
                </a:solidFill>
              </a:rPr>
              <a:t>المصاب يحمل ذراعه الصابة بذراعه السليمة بعيدا عن جذعه</a:t>
            </a:r>
            <a:r>
              <a:rPr lang="ar-SA" sz="2400">
                <a:solidFill>
                  <a:srgbClr val="000000"/>
                </a:solidFill>
              </a:rPr>
              <a:t>                      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84" name="Google Shape;84;p38" descr="dislocatedshoulder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066800"/>
            <a:ext cx="2771775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8" descr="shoulderinjur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" y="4191000"/>
            <a:ext cx="2895600" cy="15478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الإسعاف:                                         </a:t>
            </a:r>
            <a:endParaRPr/>
          </a:p>
        </p:txBody>
      </p:sp>
      <p:sp>
        <p:nvSpPr>
          <p:cNvPr id="91" name="Google Shape;91;p39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وضع الطرف المصاب على علاقة أو وشاح.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مسكن للألم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عدم إعطاء أي شيء عن طريق الفم لأنه قد يحتج لرد تحت التخدير العام.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>
                <a:solidFill>
                  <a:srgbClr val="000000"/>
                </a:solidFill>
              </a:rPr>
              <a:t>ينقل إلى المستشفى فوراً.</a:t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92" name="Google Shape;92;p39" descr="sling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2247900"/>
            <a:ext cx="3810000" cy="3240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مفصل المرفق:                                 </a:t>
            </a:r>
            <a:endParaRPr/>
          </a:p>
        </p:txBody>
      </p:sp>
      <p:sp>
        <p:nvSpPr>
          <p:cNvPr id="98" name="Google Shape;98;p40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يحدث نتيجة السقوط على الذراع و المرفق في حالة إنبساط كامل.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الأعراض : الألم الشديد و التشوه الواضح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ar-SA" sz="2800" b="1">
                <a:solidFill>
                  <a:srgbClr val="000000"/>
                </a:solidFill>
              </a:rPr>
              <a:t>الإسعاف :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ar-SA" sz="2800" b="1">
                <a:solidFill>
                  <a:srgbClr val="000000"/>
                </a:solidFill>
              </a:rPr>
              <a:t>وضع جبيرة داعمة.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None/>
            </a:pPr>
            <a:r>
              <a:rPr lang="ar-SA" sz="2800" b="1">
                <a:solidFill>
                  <a:srgbClr val="000000"/>
                </a:solidFill>
              </a:rPr>
              <a:t>ينقل للمستشفى فورا لأن الخلع قد يضغط على الأعصاب و الأوعية الدموية.</a:t>
            </a:r>
            <a:endParaRPr sz="2800" b="1">
              <a:solidFill>
                <a:srgbClr val="000000"/>
              </a:solidFill>
            </a:endParaRPr>
          </a:p>
        </p:txBody>
      </p:sp>
      <p:pic>
        <p:nvPicPr>
          <p:cNvPr id="99" name="Google Shape;99;p40" descr="dislcatedelbow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73150" y="1219200"/>
            <a:ext cx="2459038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0" descr="elbow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01813" y="3810000"/>
            <a:ext cx="12446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مفصل الرسغ:                                  </a:t>
            </a:r>
            <a:endParaRPr/>
          </a:p>
        </p:txBody>
      </p:sp>
      <p:sp>
        <p:nvSpPr>
          <p:cNvPr id="106" name="Google Shape;106;p41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أكثر الإصابات شيوعا في الرسغ هو :   كسر كولس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يحدث نتيجة السقوط على اليد في حالة البسط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الأعراض :                                               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الألم و التشوه المميز له على شكل شوكة الطعام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الأسعاف :   وضع جبيرة داعمة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rPr lang="ar-SA" sz="2400" b="1">
                <a:solidFill>
                  <a:srgbClr val="000000"/>
                </a:solidFill>
              </a:rPr>
              <a:t>لا يعطى أي شيء عن طريق الفم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rPr lang="ar-SA" sz="2400" b="1">
                <a:solidFill>
                  <a:srgbClr val="000000"/>
                </a:solidFill>
              </a:rPr>
              <a:t>ينقل للمستشفى</a:t>
            </a:r>
            <a:endParaRPr sz="2400" b="1">
              <a:solidFill>
                <a:srgbClr val="000000"/>
              </a:solidFill>
            </a:endParaRPr>
          </a:p>
        </p:txBody>
      </p:sp>
      <p:pic>
        <p:nvPicPr>
          <p:cNvPr id="107" name="Google Shape;107;p41" descr="colles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066800"/>
            <a:ext cx="3048000" cy="269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41" descr="for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3962400"/>
            <a:ext cx="2971800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/>
              <a:t>إصابات الركبة تشمل :                        </a:t>
            </a:r>
            <a:endParaRPr/>
          </a:p>
        </p:txBody>
      </p:sp>
      <p:sp>
        <p:nvSpPr>
          <p:cNvPr id="114" name="Google Shape;114;p42"/>
          <p:cNvSpPr txBox="1">
            <a:spLocks noGrp="1"/>
          </p:cNvSpPr>
          <p:nvPr>
            <p:ph type="body" idx="1"/>
          </p:nvPr>
        </p:nvSpPr>
        <p:spPr>
          <a:xfrm>
            <a:off x="4648200" y="1641475"/>
            <a:ext cx="38100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>
                <a:solidFill>
                  <a:srgbClr val="000000"/>
                </a:solidFill>
              </a:rPr>
              <a:t> </a:t>
            </a:r>
            <a:r>
              <a:rPr lang="ar-SA" sz="2400" b="1">
                <a:solidFill>
                  <a:srgbClr val="000000"/>
                </a:solidFill>
              </a:rPr>
              <a:t>قطع الرباط المتصالب الأمامي   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قطع الرباط المتصالب الخلفي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قطع الأربطة الجانبية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قطع الغضاريف الهلالية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كسور حول الركبة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خلع الركبة</a:t>
            </a: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ar-SA" sz="2400" b="1">
                <a:solidFill>
                  <a:srgbClr val="000000"/>
                </a:solidFill>
              </a:rPr>
              <a:t>إصابة مشتركة</a:t>
            </a:r>
            <a:endParaRPr sz="2400" b="1"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rPr lang="ar-SA" sz="2400">
                <a:solidFill>
                  <a:srgbClr val="000000"/>
                </a:solidFill>
              </a:rPr>
              <a:t>                             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115" name="Google Shape;115;p42" descr="knee"/>
          <p:cNvPicPr preferRelativeResize="0">
            <a:picLocks noGrp="1"/>
          </p:cNvPicPr>
          <p:nvPr>
            <p:ph type="clip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50963" y="1641475"/>
            <a:ext cx="2479675" cy="44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مفصل الركبة: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1" name="Google Shape;121;p43"/>
          <p:cNvSpPr txBox="1">
            <a:spLocks noGrp="1"/>
          </p:cNvSpPr>
          <p:nvPr>
            <p:ph type="body" idx="1"/>
          </p:nvPr>
        </p:nvSpPr>
        <p:spPr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إصابات مفصل الركبة هي الأكثر شيوعا على الإطلاق.</a:t>
            </a:r>
            <a:endParaRPr>
              <a:solidFill>
                <a:srgbClr val="000000"/>
              </a:solidFill>
            </a:endParaRPr>
          </a:p>
          <a:p>
            <a:pPr marL="342900" lvl="0" indent="-190500" algn="r" rtl="1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000000"/>
              </a:solidFill>
            </a:endParaRPr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ar-SA">
                <a:solidFill>
                  <a:srgbClr val="000000"/>
                </a:solidFill>
              </a:rPr>
              <a:t>و أكثر إصابات الركبة هي إصابة الأربطة و إصابة الغضاريف الهلالية.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2" name="Google Shape;122;p43" descr="MEDPC0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43800" y="4114800"/>
            <a:ext cx="1333500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4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>
                <a:solidFill>
                  <a:srgbClr val="000000"/>
                </a:solidFill>
              </a:rPr>
              <a:t>تشريح الركبة :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8" name="Google Shape;128;p44" descr="2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914400"/>
            <a:ext cx="30480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4"/>
          <p:cNvSpPr txBox="1"/>
          <p:nvPr/>
        </p:nvSpPr>
        <p:spPr>
          <a:xfrm>
            <a:off x="5089525" y="1793875"/>
            <a:ext cx="25845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الرباط المتصالب الأمامي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44"/>
          <p:cNvSpPr txBox="1"/>
          <p:nvPr/>
        </p:nvSpPr>
        <p:spPr>
          <a:xfrm>
            <a:off x="5165725" y="2555875"/>
            <a:ext cx="22671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الرباط الجانبي الأنسي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44"/>
          <p:cNvSpPr txBox="1"/>
          <p:nvPr/>
        </p:nvSpPr>
        <p:spPr>
          <a:xfrm>
            <a:off x="5181600" y="3200400"/>
            <a:ext cx="9651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المحفظة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44"/>
          <p:cNvSpPr txBox="1"/>
          <p:nvPr/>
        </p:nvSpPr>
        <p:spPr>
          <a:xfrm>
            <a:off x="5089525" y="3698875"/>
            <a:ext cx="26796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الغضروف الهلالي الأنسي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44"/>
          <p:cNvSpPr txBox="1"/>
          <p:nvPr/>
        </p:nvSpPr>
        <p:spPr>
          <a:xfrm>
            <a:off x="5165725" y="4232275"/>
            <a:ext cx="15351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الوتر الرضفي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44"/>
          <p:cNvSpPr txBox="1"/>
          <p:nvPr/>
        </p:nvSpPr>
        <p:spPr>
          <a:xfrm>
            <a:off x="5181600" y="5562600"/>
            <a:ext cx="13683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الرضفة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44"/>
          <p:cNvSpPr txBox="1"/>
          <p:nvPr/>
        </p:nvSpPr>
        <p:spPr>
          <a:xfrm>
            <a:off x="0" y="1828800"/>
            <a:ext cx="24765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الرباط المتصالب الخلفي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44"/>
          <p:cNvSpPr txBox="1"/>
          <p:nvPr/>
        </p:nvSpPr>
        <p:spPr>
          <a:xfrm>
            <a:off x="0" y="2514600"/>
            <a:ext cx="26670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الغضروف الهلالي الوحشي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44"/>
          <p:cNvSpPr txBox="1"/>
          <p:nvPr/>
        </p:nvSpPr>
        <p:spPr>
          <a:xfrm>
            <a:off x="533400" y="3276600"/>
            <a:ext cx="22860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الرباط الجانبي الوحشي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44"/>
          <p:cNvSpPr txBox="1"/>
          <p:nvPr/>
        </p:nvSpPr>
        <p:spPr>
          <a:xfrm>
            <a:off x="762000" y="5029200"/>
            <a:ext cx="839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الشظية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44"/>
          <p:cNvSpPr txBox="1"/>
          <p:nvPr/>
        </p:nvSpPr>
        <p:spPr>
          <a:xfrm>
            <a:off x="762000" y="5791200"/>
            <a:ext cx="9873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الظنبوب</a:t>
            </a:r>
            <a:endParaRPr sz="2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26</Slides>
  <Notes>26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 Light</vt:lpstr>
      <vt:lpstr>University of Mosul College of Medicine</vt:lpstr>
      <vt:lpstr>الإصابات الشائعة في الألعاب الرياضية    </vt:lpstr>
      <vt:lpstr>خلع الكتف :                                     </vt:lpstr>
      <vt:lpstr>الإسعاف:                                         </vt:lpstr>
      <vt:lpstr>مفصل المرفق:                                 </vt:lpstr>
      <vt:lpstr>مفصل الرسغ:                                  </vt:lpstr>
      <vt:lpstr>إصابات الركبة تشمل :                        </vt:lpstr>
      <vt:lpstr>مفصل الركبة:</vt:lpstr>
      <vt:lpstr>تشريح الركبة :</vt:lpstr>
      <vt:lpstr>الأعراض:                                       </vt:lpstr>
      <vt:lpstr>الرباط المتصالب الأمامي:</vt:lpstr>
      <vt:lpstr>طريقة الإصابة:</vt:lpstr>
      <vt:lpstr>العلاج:</vt:lpstr>
      <vt:lpstr>العلاج الجراحي :</vt:lpstr>
      <vt:lpstr>تعويض الرباط المتصالب الأمامي بالمنظار </vt:lpstr>
      <vt:lpstr>الرباط المتصالب الخلفي:</vt:lpstr>
      <vt:lpstr>الغضاريف الهلالية:</vt:lpstr>
      <vt:lpstr>وظيفتها :</vt:lpstr>
      <vt:lpstr>طريقة الإصابة و الأعراض:</vt:lpstr>
      <vt:lpstr>العلاج :</vt:lpstr>
      <vt:lpstr>مفصل الكاحل :                                </vt:lpstr>
      <vt:lpstr>PowerPoint Presentation</vt:lpstr>
      <vt:lpstr>PowerPoint Presentation</vt:lpstr>
      <vt:lpstr>تمزق وتر آشيل:                              </vt:lpstr>
      <vt:lpstr>الأعراض :                              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Mosul College of Medicine</dc:title>
  <dc:creator>assem</dc:creator>
  <cp:lastModifiedBy>reembari@yahoo.com</cp:lastModifiedBy>
  <cp:revision>1</cp:revision>
  <dcterms:created xsi:type="dcterms:W3CDTF">2000-11-15T21:07:47Z</dcterms:created>
  <dcterms:modified xsi:type="dcterms:W3CDTF">2023-05-25T07:13:47Z</dcterms:modified>
</cp:coreProperties>
</file>