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35763" cy="9869488"/>
  <p:embeddedFontLst>
    <p:embeddedFont>
      <p:font typeface="Caveat" pitchFamily="2" charset="0"/>
      <p:regular r:id="rId13"/>
      <p:bold r:id="rId14"/>
    </p:embeddedFont>
    <p:embeddedFont>
      <p:font typeface="Constantia"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ezhzYzDVBJ3YmXLZlLwtwpS011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font" Target="fonts/font1.fntdata" /><Relationship Id="rId18" Type="http://schemas.openxmlformats.org/officeDocument/2006/relationships/font" Target="fonts/font6.fntdata" /><Relationship Id="rId26"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17" Type="http://schemas.openxmlformats.org/officeDocument/2006/relationships/font" Target="fonts/font5.fntdata"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font" Target="fonts/font4.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font" Target="fonts/font3.fntdata" /><Relationship Id="rId23"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font" Target="fonts/font2.fntdata" /><Relationship Id="rId22" Type="http://customschemas.google.com/relationships/presentationmetadata" Target="meta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9412" cy="493712"/>
          </a:xfrm>
          <a:prstGeom prst="rect">
            <a:avLst/>
          </a:prstGeom>
          <a:noFill/>
          <a:ln>
            <a:noFill/>
          </a:ln>
        </p:spPr>
        <p:txBody>
          <a:bodyPr spcFirstLastPara="1" wrap="square" lIns="91425" tIns="45700" rIns="91425" bIns="45700" anchor="t" anchorCtr="0">
            <a:noAutofit/>
          </a:bodyPr>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4762" y="0"/>
            <a:ext cx="2919412" cy="493712"/>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0" y="4687887"/>
            <a:ext cx="5389562" cy="444182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74187"/>
            <a:ext cx="2919412" cy="493712"/>
          </a:xfrm>
          <a:prstGeom prst="rect">
            <a:avLst/>
          </a:prstGeom>
          <a:noFill/>
          <a:ln>
            <a:noFill/>
          </a:ln>
        </p:spPr>
        <p:txBody>
          <a:bodyPr spcFirstLastPara="1" wrap="square" lIns="91425" tIns="45700" rIns="91425" bIns="45700" anchor="b" anchorCtr="0">
            <a:noAutofit/>
          </a:bodyPr>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4762" y="9374187"/>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d42625324e8b9f_65:notes"/>
          <p:cNvSpPr txBox="1">
            <a:spLocks noGrp="1"/>
          </p:cNvSpPr>
          <p:nvPr>
            <p:ph type="body" idx="1"/>
          </p:nvPr>
        </p:nvSpPr>
        <p:spPr>
          <a:xfrm>
            <a:off x="673575" y="4688001"/>
            <a:ext cx="5388600" cy="444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g4d42625324e8b9f_65:notes"/>
          <p:cNvSpPr>
            <a:spLocks noGrp="1" noRot="1" noChangeAspect="1"/>
          </p:cNvSpPr>
          <p:nvPr>
            <p:ph type="sldImg" idx="2"/>
          </p:nvPr>
        </p:nvSpPr>
        <p:spPr>
          <a:xfrm>
            <a:off x="1122625" y="740211"/>
            <a:ext cx="4490400" cy="3701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4d42625324e8b9f_57:notes"/>
          <p:cNvSpPr>
            <a:spLocks noGrp="1" noRot="1" noChangeAspect="1"/>
          </p:cNvSpPr>
          <p:nvPr>
            <p:ph type="sldImg" idx="2"/>
          </p:nvPr>
        </p:nvSpPr>
        <p:spPr>
          <a:xfrm>
            <a:off x="900112" y="739775"/>
            <a:ext cx="49356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4d42625324e8b9f_57:notes"/>
          <p:cNvSpPr txBox="1">
            <a:spLocks noGrp="1"/>
          </p:cNvSpPr>
          <p:nvPr>
            <p:ph type="body" idx="1"/>
          </p:nvPr>
        </p:nvSpPr>
        <p:spPr>
          <a:xfrm>
            <a:off x="673100" y="4687887"/>
            <a:ext cx="5389500" cy="4441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g4d42625324e8b9f_57:notes"/>
          <p:cNvSpPr txBox="1">
            <a:spLocks noGrp="1"/>
          </p:cNvSpPr>
          <p:nvPr>
            <p:ph type="sldNum" idx="12"/>
          </p:nvPr>
        </p:nvSpPr>
        <p:spPr>
          <a:xfrm>
            <a:off x="3814762" y="9374187"/>
            <a:ext cx="2919300" cy="4938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Calibri"/>
              <a:buNone/>
            </a:pPr>
            <a:fld id="{00000000-1234-1234-1234-123412341234}" type="slidenum">
              <a:rPr lang="en-US"/>
              <a:t>10</a:t>
            </a:fld>
            <a:endParaRPr sz="14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 name="Google Shape;77;p1: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txBox="1">
            <a:spLocks noGrp="1"/>
          </p:cNvSpPr>
          <p:nvPr>
            <p:ph type="body" idx="1"/>
          </p:nvPr>
        </p:nvSpPr>
        <p:spPr>
          <a:xfrm>
            <a:off x="673100" y="4687887"/>
            <a:ext cx="5389562" cy="44418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8:notes"/>
          <p:cNvSpPr>
            <a:spLocks noGrp="1" noRot="1" noChangeAspect="1"/>
          </p:cNvSpPr>
          <p:nvPr>
            <p:ph type="sldImg" idx="2"/>
          </p:nvPr>
        </p:nvSpPr>
        <p:spPr>
          <a:xfrm>
            <a:off x="900112"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g4d42625324e8b9f_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Google Shape;15;g4d42625324e8b9f_4"/>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g4d42625324e8b9f_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g4d42625324e8b9f_39"/>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g4d42625324e8b9f_39"/>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1" name="Google Shape;51;g4d42625324e8b9f_3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g4d42625324e8b9f_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4"/>
        <p:cNvGrpSpPr/>
        <p:nvPr/>
      </p:nvGrpSpPr>
      <p:grpSpPr>
        <a:xfrm>
          <a:off x="0" y="0"/>
          <a:ext cx="0" cy="0"/>
          <a:chOff x="0" y="0"/>
          <a:chExt cx="0" cy="0"/>
        </a:xfrm>
      </p:grpSpPr>
      <p:sp>
        <p:nvSpPr>
          <p:cNvPr id="55" name="Google Shape;55;g4d42625324e8b9f_45"/>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SzPts val="2800"/>
              <a:buNone/>
              <a:defRPr/>
            </a:lvl1pPr>
            <a:lvl2pPr lvl="1" algn="l" rtl="1">
              <a:spcBef>
                <a:spcPts val="0"/>
              </a:spcBef>
              <a:spcAft>
                <a:spcPts val="0"/>
              </a:spcAft>
              <a:buSzPts val="2800"/>
              <a:buNone/>
              <a:defRPr/>
            </a:lvl2pPr>
            <a:lvl3pPr lvl="2" algn="l" rtl="1">
              <a:spcBef>
                <a:spcPts val="0"/>
              </a:spcBef>
              <a:spcAft>
                <a:spcPts val="0"/>
              </a:spcAft>
              <a:buSzPts val="2800"/>
              <a:buNone/>
              <a:defRPr/>
            </a:lvl3pPr>
            <a:lvl4pPr lvl="3" algn="l" rtl="1">
              <a:spcBef>
                <a:spcPts val="0"/>
              </a:spcBef>
              <a:spcAft>
                <a:spcPts val="0"/>
              </a:spcAft>
              <a:buSzPts val="2800"/>
              <a:buNone/>
              <a:defRPr/>
            </a:lvl4pPr>
            <a:lvl5pPr lvl="4" algn="l" rtl="1">
              <a:spcBef>
                <a:spcPts val="0"/>
              </a:spcBef>
              <a:spcAft>
                <a:spcPts val="0"/>
              </a:spcAft>
              <a:buSzPts val="2800"/>
              <a:buNone/>
              <a:defRPr/>
            </a:lvl5pPr>
            <a:lvl6pPr lvl="5" algn="l" rtl="1">
              <a:spcBef>
                <a:spcPts val="0"/>
              </a:spcBef>
              <a:spcAft>
                <a:spcPts val="0"/>
              </a:spcAft>
              <a:buSzPts val="2800"/>
              <a:buNone/>
              <a:defRPr/>
            </a:lvl6pPr>
            <a:lvl7pPr lvl="6" algn="l" rtl="1">
              <a:spcBef>
                <a:spcPts val="0"/>
              </a:spcBef>
              <a:spcAft>
                <a:spcPts val="0"/>
              </a:spcAft>
              <a:buSzPts val="2800"/>
              <a:buNone/>
              <a:defRPr/>
            </a:lvl7pPr>
            <a:lvl8pPr lvl="7" algn="l" rtl="1">
              <a:spcBef>
                <a:spcPts val="0"/>
              </a:spcBef>
              <a:spcAft>
                <a:spcPts val="0"/>
              </a:spcAft>
              <a:buSzPts val="2800"/>
              <a:buNone/>
              <a:defRPr/>
            </a:lvl8pPr>
            <a:lvl9pPr lvl="8" algn="l" rtl="1">
              <a:spcBef>
                <a:spcPts val="0"/>
              </a:spcBef>
              <a:spcAft>
                <a:spcPts val="0"/>
              </a:spcAft>
              <a:buSzPts val="2800"/>
              <a:buNone/>
              <a:defRPr/>
            </a:lvl9pPr>
          </a:lstStyle>
          <a:p>
            <a:endParaRPr/>
          </a:p>
        </p:txBody>
      </p:sp>
      <p:sp>
        <p:nvSpPr>
          <p:cNvPr id="56" name="Google Shape;56;g4d42625324e8b9f_45"/>
          <p:cNvSpPr txBox="1">
            <a:spLocks noGrp="1"/>
          </p:cNvSpPr>
          <p:nvPr>
            <p:ph type="body" idx="1"/>
          </p:nvPr>
        </p:nvSpPr>
        <p:spPr>
          <a:xfrm>
            <a:off x="457200" y="5562600"/>
            <a:ext cx="4040100" cy="581700"/>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SzPts val="2280"/>
              <a:buNone/>
              <a:defRPr sz="2400" b="1"/>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228600" algn="r" rtl="1">
              <a:spcBef>
                <a:spcPts val="320"/>
              </a:spcBef>
              <a:spcAft>
                <a:spcPts val="0"/>
              </a:spcAft>
              <a:buSzPts val="1280"/>
              <a:buNone/>
              <a:defRPr sz="1600" b="1"/>
            </a:lvl6pPr>
            <a:lvl7pPr marL="3200400" lvl="6" indent="-228600" algn="r" rtl="1">
              <a:spcBef>
                <a:spcPts val="1200"/>
              </a:spcBef>
              <a:spcAft>
                <a:spcPts val="0"/>
              </a:spcAft>
              <a:buSzPts val="1280"/>
              <a:buNone/>
              <a:defRPr sz="1600" b="1"/>
            </a:lvl7pPr>
            <a:lvl8pPr marL="3657600" lvl="7" indent="-228600" algn="r" rtl="1">
              <a:spcBef>
                <a:spcPts val="1200"/>
              </a:spcBef>
              <a:spcAft>
                <a:spcPts val="0"/>
              </a:spcAft>
              <a:buSzPts val="1600"/>
              <a:buFont typeface="Constantia"/>
              <a:buNone/>
              <a:defRPr sz="1600" b="1"/>
            </a:lvl8pPr>
            <a:lvl9pPr marL="4114800" lvl="8" indent="-228600" algn="r" rtl="1">
              <a:spcBef>
                <a:spcPts val="1200"/>
              </a:spcBef>
              <a:spcAft>
                <a:spcPts val="1200"/>
              </a:spcAft>
              <a:buSzPts val="1600"/>
              <a:buFont typeface="Constantia"/>
              <a:buNone/>
              <a:defRPr sz="1600" b="1"/>
            </a:lvl9pPr>
          </a:lstStyle>
          <a:p>
            <a:endParaRPr/>
          </a:p>
        </p:txBody>
      </p:sp>
      <p:sp>
        <p:nvSpPr>
          <p:cNvPr id="57" name="Google Shape;57;g4d42625324e8b9f_45"/>
          <p:cNvSpPr txBox="1">
            <a:spLocks noGrp="1"/>
          </p:cNvSpPr>
          <p:nvPr>
            <p:ph type="body" idx="2"/>
          </p:nvPr>
        </p:nvSpPr>
        <p:spPr>
          <a:xfrm>
            <a:off x="4645025" y="1535112"/>
            <a:ext cx="4041900" cy="903300"/>
          </a:xfrm>
          <a:prstGeom prst="rect">
            <a:avLst/>
          </a:prstGeom>
          <a:noFill/>
          <a:ln>
            <a:noFill/>
          </a:ln>
        </p:spPr>
        <p:txBody>
          <a:bodyPr spcFirstLastPara="1" wrap="square" lIns="91425" tIns="45700" rIns="91425" bIns="45700" anchor="b" anchorCtr="0">
            <a:normAutofit/>
          </a:bodyPr>
          <a:lstStyle>
            <a:lvl1pPr marL="457200" lvl="0" indent="-228600" algn="r" rtl="1">
              <a:spcBef>
                <a:spcPts val="640"/>
              </a:spcBef>
              <a:spcAft>
                <a:spcPts val="0"/>
              </a:spcAft>
              <a:buSzPts val="3040"/>
              <a:buNone/>
              <a:defRPr sz="3200" b="1"/>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228600" algn="r" rtl="1">
              <a:spcBef>
                <a:spcPts val="320"/>
              </a:spcBef>
              <a:spcAft>
                <a:spcPts val="0"/>
              </a:spcAft>
              <a:buSzPts val="1280"/>
              <a:buNone/>
              <a:defRPr sz="1600" b="1"/>
            </a:lvl6pPr>
            <a:lvl7pPr marL="3200400" lvl="6" indent="-228600" algn="r" rtl="1">
              <a:spcBef>
                <a:spcPts val="1200"/>
              </a:spcBef>
              <a:spcAft>
                <a:spcPts val="0"/>
              </a:spcAft>
              <a:buSzPts val="1280"/>
              <a:buNone/>
              <a:defRPr sz="1600" b="1"/>
            </a:lvl7pPr>
            <a:lvl8pPr marL="3657600" lvl="7" indent="-228600" algn="r" rtl="1">
              <a:spcBef>
                <a:spcPts val="1200"/>
              </a:spcBef>
              <a:spcAft>
                <a:spcPts val="0"/>
              </a:spcAft>
              <a:buSzPts val="1600"/>
              <a:buFont typeface="Constantia"/>
              <a:buNone/>
              <a:defRPr sz="1600" b="1"/>
            </a:lvl8pPr>
            <a:lvl9pPr marL="4114800" lvl="8" indent="-228600" algn="r" rtl="1">
              <a:spcBef>
                <a:spcPts val="1200"/>
              </a:spcBef>
              <a:spcAft>
                <a:spcPts val="1200"/>
              </a:spcAft>
              <a:buSzPts val="1600"/>
              <a:buFont typeface="Constantia"/>
              <a:buNone/>
              <a:defRPr sz="1600" b="1"/>
            </a:lvl9pPr>
          </a:lstStyle>
          <a:p>
            <a:endParaRPr/>
          </a:p>
        </p:txBody>
      </p:sp>
      <p:sp>
        <p:nvSpPr>
          <p:cNvPr id="58" name="Google Shape;58;g4d42625324e8b9f_45"/>
          <p:cNvSpPr txBox="1">
            <a:spLocks noGrp="1"/>
          </p:cNvSpPr>
          <p:nvPr>
            <p:ph type="body" idx="3"/>
          </p:nvPr>
        </p:nvSpPr>
        <p:spPr>
          <a:xfrm>
            <a:off x="4645025" y="2514599"/>
            <a:ext cx="4041900" cy="3611700"/>
          </a:xfrm>
          <a:prstGeom prst="rect">
            <a:avLst/>
          </a:prstGeom>
          <a:noFill/>
          <a:ln>
            <a:noFill/>
          </a:ln>
        </p:spPr>
        <p:txBody>
          <a:bodyPr spcFirstLastPara="1" wrap="square" lIns="91425" tIns="45700" rIns="91425" bIns="45700" anchor="t" anchorCtr="0">
            <a:noAutofit/>
          </a:bodyPr>
          <a:lstStyle>
            <a:lvl1pPr marL="457200" lvl="0" indent="-228600" algn="r" rtl="1">
              <a:spcBef>
                <a:spcPts val="480"/>
              </a:spcBef>
              <a:spcAft>
                <a:spcPts val="0"/>
              </a:spcAft>
              <a:buSzPts val="2280"/>
              <a:buNone/>
              <a:defRPr sz="24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09879" algn="r" rtl="1">
              <a:spcBef>
                <a:spcPts val="320"/>
              </a:spcBef>
              <a:spcAft>
                <a:spcPts val="0"/>
              </a:spcAft>
              <a:buSzPts val="1280"/>
              <a:buChar char="■"/>
              <a:defRPr sz="1600"/>
            </a:lvl6pPr>
            <a:lvl7pPr marL="3200400" lvl="6" indent="-309879" algn="r" rtl="1">
              <a:spcBef>
                <a:spcPts val="1200"/>
              </a:spcBef>
              <a:spcAft>
                <a:spcPts val="0"/>
              </a:spcAft>
              <a:buSzPts val="1280"/>
              <a:buChar char="●"/>
              <a:defRPr sz="1600"/>
            </a:lvl7pPr>
            <a:lvl8pPr marL="3657600" lvl="7" indent="-330200" algn="r" rtl="1">
              <a:spcBef>
                <a:spcPts val="1200"/>
              </a:spcBef>
              <a:spcAft>
                <a:spcPts val="0"/>
              </a:spcAft>
              <a:buSzPts val="1600"/>
              <a:buFont typeface="Constantia"/>
              <a:buChar char="○"/>
              <a:defRPr sz="1600"/>
            </a:lvl8pPr>
            <a:lvl9pPr marL="4114800" lvl="8" indent="-330200" algn="r" rtl="1">
              <a:spcBef>
                <a:spcPts val="1200"/>
              </a:spcBef>
              <a:spcAft>
                <a:spcPts val="1200"/>
              </a:spcAft>
              <a:buSzPts val="1600"/>
              <a:buFont typeface="Constantia"/>
              <a:buChar char="■"/>
              <a:defRPr sz="1600"/>
            </a:lvl9pPr>
          </a:lstStyle>
          <a:p>
            <a:endParaRPr/>
          </a:p>
        </p:txBody>
      </p:sp>
      <p:sp>
        <p:nvSpPr>
          <p:cNvPr id="59" name="Google Shape;59;g4d42625324e8b9f_4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60"/>
        <p:cNvGrpSpPr/>
        <p:nvPr/>
      </p:nvGrpSpPr>
      <p:grpSpPr>
        <a:xfrm>
          <a:off x="0" y="0"/>
          <a:ext cx="0" cy="0"/>
          <a:chOff x="0" y="0"/>
          <a:chExt cx="0" cy="0"/>
        </a:xfrm>
      </p:grpSpPr>
      <p:sp>
        <p:nvSpPr>
          <p:cNvPr id="61" name="Google Shape;61;g4d42625324e8b9f_5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SzPts val="2800"/>
              <a:buNone/>
              <a:defRPr/>
            </a:lvl1pPr>
            <a:lvl2pPr lvl="1" algn="l" rtl="1">
              <a:spcBef>
                <a:spcPts val="0"/>
              </a:spcBef>
              <a:spcAft>
                <a:spcPts val="0"/>
              </a:spcAft>
              <a:buSzPts val="2800"/>
              <a:buNone/>
              <a:defRPr/>
            </a:lvl2pPr>
            <a:lvl3pPr lvl="2" algn="l" rtl="1">
              <a:spcBef>
                <a:spcPts val="0"/>
              </a:spcBef>
              <a:spcAft>
                <a:spcPts val="0"/>
              </a:spcAft>
              <a:buSzPts val="2800"/>
              <a:buNone/>
              <a:defRPr/>
            </a:lvl3pPr>
            <a:lvl4pPr lvl="3" algn="l" rtl="1">
              <a:spcBef>
                <a:spcPts val="0"/>
              </a:spcBef>
              <a:spcAft>
                <a:spcPts val="0"/>
              </a:spcAft>
              <a:buSzPts val="2800"/>
              <a:buNone/>
              <a:defRPr/>
            </a:lvl4pPr>
            <a:lvl5pPr lvl="4" algn="l" rtl="1">
              <a:spcBef>
                <a:spcPts val="0"/>
              </a:spcBef>
              <a:spcAft>
                <a:spcPts val="0"/>
              </a:spcAft>
              <a:buSzPts val="2800"/>
              <a:buNone/>
              <a:defRPr/>
            </a:lvl5pPr>
            <a:lvl6pPr lvl="5" algn="l" rtl="1">
              <a:spcBef>
                <a:spcPts val="0"/>
              </a:spcBef>
              <a:spcAft>
                <a:spcPts val="0"/>
              </a:spcAft>
              <a:buSzPts val="2800"/>
              <a:buNone/>
              <a:defRPr/>
            </a:lvl6pPr>
            <a:lvl7pPr lvl="6" algn="l" rtl="1">
              <a:spcBef>
                <a:spcPts val="0"/>
              </a:spcBef>
              <a:spcAft>
                <a:spcPts val="0"/>
              </a:spcAft>
              <a:buSzPts val="2800"/>
              <a:buNone/>
              <a:defRPr/>
            </a:lvl7pPr>
            <a:lvl8pPr lvl="7" algn="l" rtl="1">
              <a:spcBef>
                <a:spcPts val="0"/>
              </a:spcBef>
              <a:spcAft>
                <a:spcPts val="0"/>
              </a:spcAft>
              <a:buSzPts val="2800"/>
              <a:buNone/>
              <a:defRPr/>
            </a:lvl8pPr>
            <a:lvl9pPr lvl="8" algn="l" rtl="1">
              <a:spcBef>
                <a:spcPts val="0"/>
              </a:spcBef>
              <a:spcAft>
                <a:spcPts val="0"/>
              </a:spcAft>
              <a:buSzPts val="2800"/>
              <a:buNone/>
              <a:defRPr/>
            </a:lvl9pPr>
          </a:lstStyle>
          <a:p>
            <a:endParaRPr/>
          </a:p>
        </p:txBody>
      </p:sp>
      <p:sp>
        <p:nvSpPr>
          <p:cNvPr id="62" name="Google Shape;62;g4d42625324e8b9f_5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1200"/>
              </a:spcBef>
              <a:spcAft>
                <a:spcPts val="0"/>
              </a:spcAft>
              <a:buSzPts val="1440"/>
              <a:buChar char="●"/>
              <a:defRPr/>
            </a:lvl7pPr>
            <a:lvl8pPr marL="3657600" lvl="7" indent="-342900" algn="r" rtl="1">
              <a:spcBef>
                <a:spcPts val="1200"/>
              </a:spcBef>
              <a:spcAft>
                <a:spcPts val="0"/>
              </a:spcAft>
              <a:buSzPts val="1800"/>
              <a:buChar char="○"/>
              <a:defRPr/>
            </a:lvl8pPr>
            <a:lvl9pPr marL="4114800" lvl="8" indent="-342900" algn="r" rtl="1">
              <a:spcBef>
                <a:spcPts val="1200"/>
              </a:spcBef>
              <a:spcAft>
                <a:spcPts val="1200"/>
              </a:spcAft>
              <a:buSzPts val="1800"/>
              <a:buChar char="■"/>
              <a:defRPr/>
            </a:lvl9pPr>
          </a:lstStyle>
          <a:p>
            <a:endParaRPr/>
          </a:p>
        </p:txBody>
      </p:sp>
      <p:sp>
        <p:nvSpPr>
          <p:cNvPr id="63" name="Google Shape;63;g4d42625324e8b9f_5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4" name="Google Shape;64;g4d42625324e8b9f_5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5" name="Google Shape;65;g4d42625324e8b9f_5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0">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n-US"/>
              <a:t>‹#›</a:t>
            </a:fld>
            <a:endParaRPr sz="1000">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g4d42625324e8b9f_8"/>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g4d42625324e8b9f_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g4d42625324e8b9f_1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g4d42625324e8b9f_11"/>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g4d42625324e8b9f_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g4d42625324e8b9f_1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g4d42625324e8b9f_1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g4d42625324e8b9f_1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g4d42625324e8b9f_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g4d42625324e8b9f_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g4d42625324e8b9f_2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g4d42625324e8b9f_23"/>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g4d42625324e8b9f_23"/>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g4d42625324e8b9f_2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g4d42625324e8b9f_27"/>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g4d42625324e8b9f_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g4d42625324e8b9f_30"/>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g4d42625324e8b9f_30"/>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g4d42625324e8b9f_30"/>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g4d42625324e8b9f_30"/>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4" name="Google Shape;44;g4d42625324e8b9f_3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g4d42625324e8b9f_36"/>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7" name="Google Shape;47;g4d42625324e8b9f_3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g4d42625324e8b9f_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1" name="Google Shape;11;g4d42625324e8b9f_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2" name="Google Shape;12;g4d42625324e8b9f_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notesSlide" Target="../notesSlides/notesSlide2.xml"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3.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3.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3.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4d42625324e8b9f_65"/>
          <p:cNvSpPr/>
          <p:nvPr/>
        </p:nvSpPr>
        <p:spPr>
          <a:xfrm>
            <a:off x="1259632" y="3429000"/>
            <a:ext cx="6984900" cy="2376300"/>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 name="Google Shape;71;g4d42625324e8b9f_65"/>
          <p:cNvSpPr txBox="1">
            <a:spLocks noGrp="1"/>
          </p:cNvSpPr>
          <p:nvPr>
            <p:ph type="ctrTitle"/>
          </p:nvPr>
        </p:nvSpPr>
        <p:spPr>
          <a:xfrm>
            <a:off x="2331339" y="1107190"/>
            <a:ext cx="5040600" cy="1470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84615"/>
              <a:buFont typeface="Calibri"/>
              <a:buNone/>
            </a:pPr>
            <a:r>
              <a:rPr lang="en-US"/>
              <a:t>University of Mosul College of Medicine</a:t>
            </a:r>
            <a:endParaRPr/>
          </a:p>
        </p:txBody>
      </p:sp>
      <p:sp>
        <p:nvSpPr>
          <p:cNvPr id="72" name="Google Shape;72;g4d42625324e8b9f_65"/>
          <p:cNvSpPr txBox="1">
            <a:spLocks noGrp="1"/>
          </p:cNvSpPr>
          <p:nvPr>
            <p:ph type="subTitle" idx="1"/>
          </p:nvPr>
        </p:nvSpPr>
        <p:spPr>
          <a:xfrm>
            <a:off x="1766329" y="3584240"/>
            <a:ext cx="5971500" cy="206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None/>
            </a:pPr>
            <a:r>
              <a:rPr lang="en-US" sz="1400">
                <a:solidFill>
                  <a:schemeClr val="dk1"/>
                </a:solidFill>
              </a:rPr>
              <a:t>Lecture: 1</a:t>
            </a:r>
            <a:endParaRPr sz="1400"/>
          </a:p>
          <a:p>
            <a:pPr marL="0" lvl="0" indent="0" algn="l" rtl="0">
              <a:spcBef>
                <a:spcPts val="496"/>
              </a:spcBef>
              <a:spcAft>
                <a:spcPts val="0"/>
              </a:spcAft>
              <a:buClr>
                <a:schemeClr val="dk1"/>
              </a:buClr>
              <a:buSzPts val="3200"/>
              <a:buNone/>
            </a:pPr>
            <a:r>
              <a:rPr lang="en-US" sz="1400">
                <a:solidFill>
                  <a:schemeClr val="dk1"/>
                </a:solidFill>
              </a:rPr>
              <a:t>Subject/year: athletes nutrition </a:t>
            </a:r>
            <a:endParaRPr sz="1400">
              <a:solidFill>
                <a:srgbClr val="FF0000"/>
              </a:solidFill>
              <a:latin typeface="Arial"/>
              <a:ea typeface="Arial"/>
              <a:cs typeface="Arial"/>
              <a:sym typeface="Arial"/>
            </a:endParaRPr>
          </a:p>
          <a:p>
            <a:pPr marL="0" lvl="0" indent="0" algn="l" rtl="0">
              <a:spcBef>
                <a:spcPts val="496"/>
              </a:spcBef>
              <a:spcAft>
                <a:spcPts val="0"/>
              </a:spcAft>
              <a:buClr>
                <a:schemeClr val="dk1"/>
              </a:buClr>
              <a:buSzPts val="3200"/>
              <a:buNone/>
            </a:pPr>
            <a:r>
              <a:rPr lang="en-US" sz="1400">
                <a:solidFill>
                  <a:schemeClr val="dk1"/>
                </a:solidFill>
              </a:rPr>
              <a:t>/third year education college for girls </a:t>
            </a:r>
            <a:endParaRPr sz="1400"/>
          </a:p>
          <a:p>
            <a:pPr marL="0" lvl="0" indent="0" algn="l" rtl="0">
              <a:spcBef>
                <a:spcPts val="496"/>
              </a:spcBef>
              <a:spcAft>
                <a:spcPts val="0"/>
              </a:spcAft>
              <a:buClr>
                <a:schemeClr val="dk1"/>
              </a:buClr>
              <a:buSzPts val="3200"/>
              <a:buNone/>
            </a:pPr>
            <a:r>
              <a:rPr lang="en-US" sz="1400">
                <a:solidFill>
                  <a:schemeClr val="dk1"/>
                </a:solidFill>
              </a:rPr>
              <a:t>Lecturer: Dr. Sarah Hameed </a:t>
            </a:r>
            <a:endParaRPr sz="1400"/>
          </a:p>
          <a:p>
            <a:pPr marL="0" lvl="0" indent="0" algn="l" rtl="0">
              <a:spcBef>
                <a:spcPts val="496"/>
              </a:spcBef>
              <a:spcAft>
                <a:spcPts val="0"/>
              </a:spcAft>
              <a:buClr>
                <a:schemeClr val="dk1"/>
              </a:buClr>
              <a:buSzPts val="3200"/>
              <a:buNone/>
            </a:pPr>
            <a:r>
              <a:rPr lang="en-US" sz="1400">
                <a:solidFill>
                  <a:schemeClr val="dk1"/>
                </a:solidFill>
              </a:rPr>
              <a:t>Department: internal medicine </a:t>
            </a:r>
            <a:endParaRPr sz="1400"/>
          </a:p>
          <a:p>
            <a:pPr marL="0" lvl="0" indent="0" algn="l" rtl="0">
              <a:spcBef>
                <a:spcPts val="496"/>
              </a:spcBef>
              <a:spcAft>
                <a:spcPts val="0"/>
              </a:spcAft>
              <a:buClr>
                <a:schemeClr val="dk1"/>
              </a:buClr>
              <a:buSzPts val="3200"/>
              <a:buNone/>
            </a:pPr>
            <a:endParaRPr sz="1400"/>
          </a:p>
          <a:p>
            <a:pPr marL="0" lvl="0" indent="0" algn="l" rtl="0">
              <a:spcBef>
                <a:spcPts val="496"/>
              </a:spcBef>
              <a:spcAft>
                <a:spcPts val="0"/>
              </a:spcAft>
              <a:buClr>
                <a:srgbClr val="888888"/>
              </a:buClr>
              <a:buSzPts val="3200"/>
              <a:buNone/>
            </a:pPr>
            <a:endParaRPr sz="1400"/>
          </a:p>
        </p:txBody>
      </p:sp>
      <p:pic>
        <p:nvPicPr>
          <p:cNvPr id="73" name="Google Shape;73;g4d42625324e8b9f_65" descr="C:\Users\Lenovo\Cookies\Desktop\شعار الكلية.jpg"/>
          <p:cNvPicPr preferRelativeResize="0"/>
          <p:nvPr/>
        </p:nvPicPr>
        <p:blipFill rotWithShape="1">
          <a:blip r:embed="rId3">
            <a:alphaModFix/>
          </a:blip>
          <a:srcRect/>
          <a:stretch/>
        </p:blipFill>
        <p:spPr>
          <a:xfrm>
            <a:off x="7020272" y="406357"/>
            <a:ext cx="1186862" cy="1186862"/>
          </a:xfrm>
          <a:prstGeom prst="rect">
            <a:avLst/>
          </a:prstGeom>
          <a:noFill/>
          <a:ln>
            <a:noFill/>
          </a:ln>
        </p:spPr>
      </p:pic>
      <p:pic>
        <p:nvPicPr>
          <p:cNvPr id="74" name="Google Shape;74;g4d42625324e8b9f_65" descr="C:\Users\Lenovo\Downloads\شعار الجامعة.jpg"/>
          <p:cNvPicPr preferRelativeResize="0"/>
          <p:nvPr/>
        </p:nvPicPr>
        <p:blipFill rotWithShape="1">
          <a:blip r:embed="rId4">
            <a:alphaModFix/>
          </a:blip>
          <a:srcRect/>
          <a:stretch/>
        </p:blipFill>
        <p:spPr>
          <a:xfrm>
            <a:off x="755576" y="322367"/>
            <a:ext cx="1242138" cy="131284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4d42625324e8b9f_5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144" name="Google Shape;144;g4d42625324e8b9f_57"/>
          <p:cNvSpPr txBox="1">
            <a:spLocks noGrp="1"/>
          </p:cNvSpPr>
          <p:nvPr>
            <p:ph type="body" idx="1"/>
          </p:nvPr>
        </p:nvSpPr>
        <p:spPr>
          <a:xfrm>
            <a:off x="3740700" y="2885373"/>
            <a:ext cx="3999900" cy="4555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US" sz="4200">
                <a:latin typeface="Caveat"/>
                <a:ea typeface="Caveat"/>
                <a:cs typeface="Caveat"/>
                <a:sym typeface="Caveat"/>
              </a:rPr>
              <a:t>Thank you </a:t>
            </a:r>
            <a:endParaRPr sz="4200">
              <a:latin typeface="Caveat"/>
              <a:ea typeface="Caveat"/>
              <a:cs typeface="Caveat"/>
              <a:sym typeface="Caveat"/>
            </a:endParaRPr>
          </a:p>
        </p:txBody>
      </p:sp>
      <p:sp>
        <p:nvSpPr>
          <p:cNvPr id="145" name="Google Shape;145;g4d42625324e8b9f_57"/>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46" name="Google Shape;146;g4d42625324e8b9f_5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
          <p:cNvSpPr txBox="1">
            <a:spLocks noGrp="1"/>
          </p:cNvSpPr>
          <p:nvPr>
            <p:ph type="body" idx="1"/>
          </p:nvPr>
        </p:nvSpPr>
        <p:spPr>
          <a:xfrm>
            <a:off x="4929187" y="1214437"/>
            <a:ext cx="3500437" cy="3786187"/>
          </a:xfrm>
          <a:prstGeom prst="rect">
            <a:avLst/>
          </a:prstGeom>
          <a:noFill/>
          <a:ln>
            <a:noFill/>
          </a:ln>
        </p:spPr>
        <p:txBody>
          <a:bodyPr spcFirstLastPara="1" wrap="square" lIns="91425" tIns="45700" rIns="91425" bIns="45700" anchor="b" anchorCtr="0">
            <a:normAutofit/>
          </a:bodyPr>
          <a:lstStyle/>
          <a:p>
            <a:pPr marL="0" lvl="0" indent="0" algn="just" rtl="1">
              <a:lnSpc>
                <a:spcPct val="80000"/>
              </a:lnSpc>
              <a:spcBef>
                <a:spcPts val="0"/>
              </a:spcBef>
              <a:spcAft>
                <a:spcPts val="0"/>
              </a:spcAft>
              <a:buSzPts val="2090"/>
              <a:buNone/>
            </a:pPr>
            <a:r>
              <a:rPr lang="en-US" sz="2200" b="1" i="0" u="none">
                <a:solidFill>
                  <a:schemeClr val="dk1"/>
                </a:solidFill>
                <a:latin typeface="Constantia"/>
                <a:ea typeface="Constantia"/>
                <a:cs typeface="Constantia"/>
                <a:sym typeface="Constantia"/>
              </a:rPr>
              <a:t>العناصرالأساسية للغذاء   :</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الكربوهيدرات مسدر الطاقه الاول</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الدهون المصدر الثاني للطاقه</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البروتينات لبناء الخلايا في الجسم والمصدر الاخير للطاقه</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المواد المعدنيه ( الاملاح)</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السوائل</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الفيتامينات</a:t>
            </a:r>
            <a:endParaRPr sz="2200" b="1" i="0" u="none">
              <a:solidFill>
                <a:schemeClr val="dk1"/>
              </a:solidFill>
              <a:latin typeface="Constantia"/>
              <a:ea typeface="Constantia"/>
              <a:cs typeface="Constantia"/>
              <a:sym typeface="Constantia"/>
            </a:endParaRPr>
          </a:p>
          <a:p>
            <a:pPr marL="0" lvl="0" indent="0" algn="just" rtl="1">
              <a:lnSpc>
                <a:spcPct val="80000"/>
              </a:lnSpc>
              <a:spcBef>
                <a:spcPts val="440"/>
              </a:spcBef>
              <a:spcAft>
                <a:spcPts val="0"/>
              </a:spcAft>
              <a:buSzPts val="2090"/>
              <a:buNone/>
            </a:pPr>
            <a:r>
              <a:rPr lang="en-US" sz="2200" b="1" i="0" u="none">
                <a:solidFill>
                  <a:schemeClr val="dk1"/>
                </a:solidFill>
                <a:latin typeface="Constantia"/>
                <a:ea typeface="Constantia"/>
                <a:cs typeface="Constantia"/>
                <a:sym typeface="Constantia"/>
              </a:rPr>
              <a:t>الالياف</a:t>
            </a:r>
            <a:endParaRPr/>
          </a:p>
        </p:txBody>
      </p:sp>
      <p:pic>
        <p:nvPicPr>
          <p:cNvPr id="80" name="Google Shape;80;p1" descr="1426866960_4.jpg"/>
          <p:cNvPicPr preferRelativeResize="0">
            <a:picLocks noGrp="1"/>
          </p:cNvPicPr>
          <p:nvPr>
            <p:ph type="body" idx="4294967295"/>
          </p:nvPr>
        </p:nvPicPr>
        <p:blipFill rotWithShape="1">
          <a:blip r:embed="rId3">
            <a:alphaModFix/>
          </a:blip>
          <a:srcRect/>
          <a:stretch/>
        </p:blipFill>
        <p:spPr>
          <a:xfrm>
            <a:off x="428596" y="568784"/>
            <a:ext cx="4357718" cy="5003356"/>
          </a:xfrm>
          <a:prstGeom prst="ellipse">
            <a:avLst/>
          </a:prstGeom>
          <a:noFill/>
          <a:ln w="63500" cap="rnd" cmpd="sng">
            <a:solidFill>
              <a:srgbClr val="333333"/>
            </a:solidFill>
            <a:prstDash val="solid"/>
            <a:round/>
            <a:headEnd type="none" w="sm" len="sm"/>
            <a:tailEnd type="none" w="sm" len="sm"/>
          </a:ln>
          <a:effectLst>
            <a:outerShdw blurRad="381000" dist="292100" dir="5400000" sx="-80000" sy="-18000" rotWithShape="0">
              <a:srgbClr val="000000">
                <a:alpha val="21960"/>
              </a:srgbClr>
            </a:outerShdw>
          </a:effectLst>
        </p:spPr>
      </p:pic>
      <p:sp>
        <p:nvSpPr>
          <p:cNvPr id="81" name="Google Shape;81;p1"/>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2</a:t>
            </a:fld>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fade">
                                      <p:cBhvr>
                                        <p:cTn id="7" dur="500"/>
                                        <p:tgtEl>
                                          <p:spTgt spid="7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animEffect transition="in" filter="fade">
                                      <p:cBhvr>
                                        <p:cTn id="11" dur="500"/>
                                        <p:tgtEl>
                                          <p:spTgt spid="7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animEffect transition="in" filter="fade">
                                      <p:cBhvr>
                                        <p:cTn id="15" dur="500"/>
                                        <p:tgtEl>
                                          <p:spTgt spid="7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animEffect transition="in" filter="fade">
                                      <p:cBhvr>
                                        <p:cTn id="19" dur="500"/>
                                        <p:tgtEl>
                                          <p:spTgt spid="7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animEffect transition="in" filter="fade">
                                      <p:cBhvr>
                                        <p:cTn id="23" dur="500"/>
                                        <p:tgtEl>
                                          <p:spTgt spid="7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animEffect transition="in" filter="fade">
                                      <p:cBhvr>
                                        <p:cTn id="27" dur="500"/>
                                        <p:tgtEl>
                                          <p:spTgt spid="7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animEffect transition="in" filter="fade">
                                      <p:cBhvr>
                                        <p:cTn id="31" dur="500"/>
                                        <p:tgtEl>
                                          <p:spTgt spid="7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animEffect transition="in" filter="fade">
                                      <p:cBhvr>
                                        <p:cTn id="35" dur="500"/>
                                        <p:tgtEl>
                                          <p:spTgt spid="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3600"/>
              <a:buFont typeface="Calibri"/>
              <a:buNone/>
            </a:pPr>
            <a:r>
              <a:rPr lang="en-US" sz="3600" b="1" i="0" u="none">
                <a:solidFill>
                  <a:schemeClr val="dk2"/>
                </a:solidFill>
                <a:latin typeface="Calibri"/>
                <a:ea typeface="Calibri"/>
                <a:cs typeface="Calibri"/>
                <a:sym typeface="Calibri"/>
              </a:rPr>
              <a:t>الكربوهيدرات :Carbohydrates</a:t>
            </a:r>
            <a:endParaRPr/>
          </a:p>
        </p:txBody>
      </p:sp>
      <p:sp>
        <p:nvSpPr>
          <p:cNvPr id="87" name="Google Shape;87;p2"/>
          <p:cNvSpPr txBox="1">
            <a:spLocks noGrp="1"/>
          </p:cNvSpPr>
          <p:nvPr>
            <p:ph type="body" idx="1"/>
          </p:nvPr>
        </p:nvSpPr>
        <p:spPr>
          <a:xfrm>
            <a:off x="457200" y="1935162"/>
            <a:ext cx="8229600" cy="4389437"/>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2470"/>
              <a:buFont typeface="Noto Sans Symbols"/>
              <a:buChar char="⚫"/>
            </a:pPr>
            <a:r>
              <a:rPr lang="en-US" sz="2600" b="0" i="0" u="none" strike="noStrike" cap="none">
                <a:solidFill>
                  <a:schemeClr val="dk1"/>
                </a:solidFill>
                <a:latin typeface="Constantia"/>
                <a:ea typeface="Constantia"/>
                <a:cs typeface="Constantia"/>
                <a:sym typeface="Constantia"/>
              </a:rPr>
              <a:t>  </a:t>
            </a:r>
            <a:r>
              <a:rPr lang="en-US" sz="2000" b="0" i="0" u="none" strike="noStrike" cap="none">
                <a:solidFill>
                  <a:schemeClr val="dk1"/>
                </a:solidFill>
                <a:latin typeface="Constantia"/>
                <a:ea typeface="Constantia"/>
                <a:cs typeface="Constantia"/>
                <a:sym typeface="Constantia"/>
              </a:rPr>
              <a:t>هي مصدر الطاقه الاول للنشاط العضلي وتتكون من الكاربون والهايدروجين والاوكسجين وتعد</a:t>
            </a:r>
            <a:endParaRPr sz="20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اهم غذاء للرياضين لاستخدامها في الطاقة لجميع الأنشطة البدنية تقريبا اضافة الى كفاءة انتاج الطاقة منها بالطريقة الأوكسجينية ويزيد من اهميتها ان كمية الاوكسجين اللازمه لاكسدتها تقل عن كمية الاوكسجين اللازمه لاكسدة المواد الدهنيه وتوجد في الجسم على النحو الاتي :</a:t>
            </a:r>
            <a:endParaRPr sz="20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  سكر الدم ( الكلوكوز)Glucose وهو سكر احادي رمزه الكيمياوي C6H12O6 ) ) لايحتاج الى عملية هضم يمتص كما هو وينتج عن احتراقه الطاقه والماء وثاني اوكسيد الكربون.</a:t>
            </a:r>
            <a:endParaRPr sz="20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 الكلاكوجين ( Glycogen) النشآ الحيواني  ويتكون من وحدات متكرره من سكر الكلوكوز يتكون بعد امتصاص السكريات الحاديه ( الكلوكوز, الفركتوز, الجلاكوز) عن طريق الشعيرات الدمويه بخملات الامعاء الدقيقه الى الدوره البابيه الكبديه فانه يتم تخزين السكريات الاحاديه بعد تحويلها الى الكلاكوجين  بسرعه تعادل سرعة احتياج الجسم اليه ومن ناحيه اخرى تقوم العضلات والخلايا بآمتصاص الكلوكوز من الدم والاحتفاظ به على شكل كلاكوجين لتحويله الى طاقه وقت الحاجه اليه.</a:t>
            </a:r>
            <a:endParaRPr/>
          </a:p>
        </p:txBody>
      </p:sp>
      <p:sp>
        <p:nvSpPr>
          <p:cNvPr id="88" name="Google Shape;88;p2"/>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9" name="Google Shape;89;p2"/>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3"/>
          <p:cNvSpPr txBox="1">
            <a:spLocks noGrp="1"/>
          </p:cNvSpPr>
          <p:nvPr>
            <p:ph type="title"/>
          </p:nvPr>
        </p:nvSpPr>
        <p:spPr>
          <a:xfrm>
            <a:off x="457200" y="704850"/>
            <a:ext cx="8229600" cy="723900"/>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2</a:t>
            </a:r>
            <a:r>
              <a:rPr lang="en-US" sz="5000" b="1" i="0" u="none">
                <a:solidFill>
                  <a:schemeClr val="dk2"/>
                </a:solidFill>
                <a:latin typeface="Calibri"/>
                <a:ea typeface="Calibri"/>
                <a:cs typeface="Calibri"/>
                <a:sym typeface="Calibri"/>
              </a:rPr>
              <a:t>- البروتينات     	Protein</a:t>
            </a:r>
            <a:endParaRPr/>
          </a:p>
        </p:txBody>
      </p:sp>
      <p:sp>
        <p:nvSpPr>
          <p:cNvPr id="95" name="Google Shape;95;p3"/>
          <p:cNvSpPr txBox="1">
            <a:spLocks noGrp="1"/>
          </p:cNvSpPr>
          <p:nvPr>
            <p:ph type="body" idx="1"/>
          </p:nvPr>
        </p:nvSpPr>
        <p:spPr>
          <a:xfrm>
            <a:off x="457200" y="1357312"/>
            <a:ext cx="8229600" cy="4967287"/>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تتكون من الكاربون والهايدروجين والاوكسجين والنتروجين والاحماض الامينيه كذلك الكبريت والفسفور والحديد والغنسيوم والمنغنيز وهو من العناصر الهامه للرياضين لانه يدخل في بناء العضلات والعظام وتكوين الانزيمات والهرمونات والاحماض الامينيه المختلفه مثل حامض الجيلاسينGlycine Acide   وحامض ثنائي الببتيدDipeptid Acide وغيرها</a:t>
            </a:r>
            <a:endParaRPr sz="20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تعتبر العنصرالأساسي لبناء الخلايا العضلية والأنسجة ،ويحتاجها  الرياضيين أكثر من غيرالرياضيين ،وتقدر الكمية المطلوبة للرياضي بنسبة   12- 15%  من مجموع السعرات الحرارية المطلوبة يوميا .وهومصدرضعيف للطاقة ولاتستخدم كمصدر للطاقة إلاّ بعد نفاذ الكربوهيدرات والدهون وهي لاتحترق الاأوكسجيناً علماً أننا في الرياضة يجب أن لانصل لحرق البروتينات .</a:t>
            </a:r>
            <a:endParaRPr sz="20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واهمية البروتينات تكمن في عمليات البناء واعادة بناء التالف من الأنسجة ويمكن الاعتماد عليها في حالات التمرين الطويل لانتاج الطاقه (ATP) وتستخدم لزيادة حجم العضلات . ويكفي 1,5 غم لكل كغم من وزن الجسم للرياضيين ،ولايجوز المبالغة في الآعتماد على البروتين للرياضيين والرياضيات لأن ذلك يسبب الجفاف والامساك .</a:t>
            </a:r>
            <a:endParaRPr sz="2000" b="0" i="0" u="none" strike="noStrike" cap="none">
              <a:solidFill>
                <a:schemeClr val="dk1"/>
              </a:solidFill>
              <a:latin typeface="Constantia"/>
              <a:ea typeface="Constantia"/>
              <a:cs typeface="Constantia"/>
              <a:sym typeface="Constantia"/>
            </a:endParaRPr>
          </a:p>
          <a:p>
            <a:pPr marL="273050" marR="0" lvl="0" indent="-273050" algn="r" rtl="1">
              <a:lnSpc>
                <a:spcPct val="100000"/>
              </a:lnSpc>
              <a:spcBef>
                <a:spcPts val="520"/>
              </a:spcBef>
              <a:spcAft>
                <a:spcPts val="0"/>
              </a:spcAft>
              <a:buClr>
                <a:srgbClr val="0BD0D9"/>
              </a:buClr>
              <a:buSzPts val="2470"/>
              <a:buFont typeface="Noto Sans Symbols"/>
              <a:buChar char="⚫"/>
            </a:pPr>
            <a:r>
              <a:rPr lang="en-US" sz="2600" b="0" i="0" u="none" strike="noStrike" cap="none">
                <a:solidFill>
                  <a:schemeClr val="dk1"/>
                </a:solidFill>
                <a:latin typeface="Constantia"/>
                <a:ea typeface="Constantia"/>
                <a:cs typeface="Constantia"/>
                <a:sym typeface="Constantia"/>
              </a:rPr>
              <a:t> </a:t>
            </a:r>
            <a:endParaRPr/>
          </a:p>
        </p:txBody>
      </p:sp>
      <p:sp>
        <p:nvSpPr>
          <p:cNvPr id="96" name="Google Shape;96;p3"/>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7" name="Google Shape;97;p3"/>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457200" y="704850"/>
            <a:ext cx="8229600" cy="581025"/>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2400"/>
              <a:buFont typeface="Calibri"/>
              <a:buNone/>
            </a:pPr>
            <a:r>
              <a:rPr lang="en-US" sz="2400" b="0" i="0" u="none">
                <a:solidFill>
                  <a:schemeClr val="dk2"/>
                </a:solidFill>
                <a:latin typeface="Calibri"/>
                <a:ea typeface="Calibri"/>
                <a:cs typeface="Calibri"/>
                <a:sym typeface="Calibri"/>
              </a:rPr>
              <a:t>3</a:t>
            </a:r>
            <a:r>
              <a:rPr lang="en-US" sz="2400" b="1" i="0" u="sng">
                <a:solidFill>
                  <a:schemeClr val="dk2"/>
                </a:solidFill>
                <a:latin typeface="Calibri"/>
                <a:ea typeface="Calibri"/>
                <a:cs typeface="Calibri"/>
                <a:sym typeface="Calibri"/>
              </a:rPr>
              <a:t>- الدهون</a:t>
            </a:r>
            <a:r>
              <a:rPr lang="en-US" sz="2400" b="0" i="0" u="sng">
                <a:solidFill>
                  <a:schemeClr val="dk2"/>
                </a:solidFill>
                <a:latin typeface="Calibri"/>
                <a:ea typeface="Calibri"/>
                <a:cs typeface="Calibri"/>
                <a:sym typeface="Calibri"/>
              </a:rPr>
              <a:t> :</a:t>
            </a:r>
            <a:endParaRPr/>
          </a:p>
        </p:txBody>
      </p:sp>
      <p:sp>
        <p:nvSpPr>
          <p:cNvPr id="103" name="Google Shape;103;p4"/>
          <p:cNvSpPr txBox="1">
            <a:spLocks noGrp="1"/>
          </p:cNvSpPr>
          <p:nvPr>
            <p:ph type="body" idx="1"/>
          </p:nvPr>
        </p:nvSpPr>
        <p:spPr>
          <a:xfrm>
            <a:off x="457200" y="1285875"/>
            <a:ext cx="8229600" cy="5038725"/>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2280"/>
              <a:buFont typeface="Noto Sans Symbols"/>
              <a:buChar char="⚫"/>
            </a:pPr>
            <a:r>
              <a:rPr lang="en-US" sz="2400" b="0" i="0" u="none" strike="noStrike" cap="none">
                <a:solidFill>
                  <a:schemeClr val="dk1"/>
                </a:solidFill>
                <a:latin typeface="Constantia"/>
                <a:ea typeface="Constantia"/>
                <a:cs typeface="Constantia"/>
                <a:sym typeface="Constantia"/>
              </a:rPr>
              <a:t>مصدر مهم للطاقه وتكوين الخلايا وتتكون من الكاربون والهايدروجين والاوكسجين وهي من العناصر المهمه في الانشطه الرياضيه التي تتطلب الاداء لفتره طويله  وظيفتها خلال الاداء البدني هو</a:t>
            </a:r>
            <a:endParaRPr sz="24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80"/>
              </a:spcBef>
              <a:spcAft>
                <a:spcPts val="0"/>
              </a:spcAft>
              <a:buClr>
                <a:srgbClr val="0BD0D9"/>
              </a:buClr>
              <a:buSzPts val="2280"/>
              <a:buFont typeface="Noto Sans Symbols"/>
              <a:buChar char="⚫"/>
            </a:pPr>
            <a:r>
              <a:rPr lang="en-US" sz="2400" b="0" i="0" u="none" strike="noStrike" cap="none">
                <a:solidFill>
                  <a:schemeClr val="dk1"/>
                </a:solidFill>
                <a:latin typeface="Constantia"/>
                <a:ea typeface="Constantia"/>
                <a:cs typeface="Constantia"/>
                <a:sym typeface="Constantia"/>
              </a:rPr>
              <a:t>تزويد الطاقة لخلايا الجسم وتزويد الأحماض الدهنية الضرورية التي لها علاقة في امتصاص بعض الفيتامينات ،وأن الكمية المطلوبة للرياضي من الدهون بنسبة 25-   30 0/0 من مجموع السعرات الحرارية اليومية وينصح أن تكون من النوع غيرالمشبع ذي مصدر نباتي .وتعتبر المصدر الاساسي الثاني للطاقة بعد الكربوهيدرات حيث جزىء الدهون عند احتراقه 9 سعرات حرارية لكل غم واحد . ولايحترق إلا اوكسجينياً فقط فهو مفيد في ألعاب المطاولة وتتطلب وجود الكربوهيدرات لاحتراقها كاملاً،كذلك تحمل الفيتامينات التي لاتذوب في الماء حيث تعد مصدرا لامداد بالفيتامينات التي تذوب في الدهون (D,E,A,K  )</a:t>
            </a:r>
            <a:endParaRPr sz="24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80"/>
              </a:spcBef>
              <a:spcAft>
                <a:spcPts val="0"/>
              </a:spcAft>
              <a:buClr>
                <a:srgbClr val="0BD0D9"/>
              </a:buClr>
              <a:buSzPts val="2280"/>
              <a:buFont typeface="Noto Sans Symbols"/>
              <a:buChar char="⚫"/>
            </a:pPr>
            <a:r>
              <a:rPr lang="en-US" sz="2400" b="0" i="0" u="none" strike="noStrike" cap="none">
                <a:solidFill>
                  <a:schemeClr val="dk1"/>
                </a:solidFill>
                <a:latin typeface="Constantia"/>
                <a:ea typeface="Constantia"/>
                <a:cs typeface="Constantia"/>
                <a:sym typeface="Constantia"/>
              </a:rPr>
              <a:t>كما انها تحافظ على الاحشاء ،تحافظ على درجه الحراره في الجسم</a:t>
            </a:r>
            <a:endParaRPr sz="2400" b="0" i="0" u="none" strike="noStrike" cap="none">
              <a:solidFill>
                <a:schemeClr val="dk1"/>
              </a:solidFill>
              <a:latin typeface="Constantia"/>
              <a:ea typeface="Constantia"/>
              <a:cs typeface="Constantia"/>
              <a:sym typeface="Constantia"/>
            </a:endParaRPr>
          </a:p>
          <a:p>
            <a:pPr marL="273050" marR="0" lvl="0" indent="-273050" algn="just" rtl="1">
              <a:lnSpc>
                <a:spcPct val="100000"/>
              </a:lnSpc>
              <a:spcBef>
                <a:spcPts val="480"/>
              </a:spcBef>
              <a:spcAft>
                <a:spcPts val="0"/>
              </a:spcAft>
              <a:buClr>
                <a:srgbClr val="0BD0D9"/>
              </a:buClr>
              <a:buSzPts val="2280"/>
              <a:buFont typeface="Noto Sans Symbols"/>
              <a:buChar char="⚫"/>
            </a:pPr>
            <a:r>
              <a:rPr lang="en-US" sz="2400" b="0" i="0" u="none" strike="noStrike" cap="none">
                <a:solidFill>
                  <a:schemeClr val="dk1"/>
                </a:solidFill>
                <a:latin typeface="Constantia"/>
                <a:ea typeface="Constantia"/>
                <a:cs typeface="Constantia"/>
                <a:sym typeface="Constantia"/>
              </a:rPr>
              <a:t>مهمه للنمو البدني وزيادة الوزن.</a:t>
            </a:r>
            <a:endParaRPr sz="2400" b="0" i="0" u="none" strike="noStrike" cap="none">
              <a:solidFill>
                <a:schemeClr val="dk1"/>
              </a:solidFill>
              <a:latin typeface="Constantia"/>
              <a:ea typeface="Constantia"/>
              <a:cs typeface="Constantia"/>
              <a:sym typeface="Constantia"/>
            </a:endParaRPr>
          </a:p>
          <a:p>
            <a:pPr marL="273050" marR="0" lvl="0" indent="-128270" algn="r" rtl="1">
              <a:spcBef>
                <a:spcPts val="480"/>
              </a:spcBef>
              <a:spcAft>
                <a:spcPts val="0"/>
              </a:spcAft>
              <a:buClr>
                <a:srgbClr val="0BD0D9"/>
              </a:buClr>
              <a:buSzPts val="2280"/>
              <a:buFont typeface="Noto Sans Symbols"/>
              <a:buNone/>
            </a:pPr>
            <a:endParaRPr sz="2400" b="0" i="0" u="none">
              <a:solidFill>
                <a:schemeClr val="dk1"/>
              </a:solidFill>
              <a:latin typeface="Constantia"/>
              <a:ea typeface="Constantia"/>
              <a:cs typeface="Constantia"/>
              <a:sym typeface="Constantia"/>
            </a:endParaRPr>
          </a:p>
        </p:txBody>
      </p:sp>
      <p:sp>
        <p:nvSpPr>
          <p:cNvPr id="104" name="Google Shape;104;p4"/>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5" name="Google Shape;105;p4"/>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4</a:t>
            </a:r>
            <a:r>
              <a:rPr lang="en-US" sz="5000" b="1" i="0" u="none">
                <a:solidFill>
                  <a:schemeClr val="dk2"/>
                </a:solidFill>
                <a:latin typeface="Calibri"/>
                <a:ea typeface="Calibri"/>
                <a:cs typeface="Calibri"/>
                <a:sym typeface="Calibri"/>
              </a:rPr>
              <a:t>:- الفيتامينات</a:t>
            </a:r>
            <a:endParaRPr/>
          </a:p>
        </p:txBody>
      </p:sp>
      <p:sp>
        <p:nvSpPr>
          <p:cNvPr id="111" name="Google Shape;111;p5"/>
          <p:cNvSpPr txBox="1">
            <a:spLocks noGrp="1"/>
          </p:cNvSpPr>
          <p:nvPr>
            <p:ph type="body" idx="1"/>
          </p:nvPr>
        </p:nvSpPr>
        <p:spPr>
          <a:xfrm>
            <a:off x="457200" y="1935162"/>
            <a:ext cx="8229600" cy="4389437"/>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اهميتها في الرياضية محدودة فهي ليس لها علاقة بانتاج الطاقة وعلاقتها بالعمل العضلي محدودة جداً ولكنها تعمل كعوامل مساعدة في عملية بناء الأنسجة وادامتها ولها دورفي عمليات التنظيم الوظيفي والتمثيل الغذائي وفي التخفيف من التشنجات والتقلصات العضليه.</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أن بعض أنواع الفيتامينات يذوب في الماء وبعضها الأخر يذوب في الدهون  الفيتامينات الذائبه في الماء مثل فيتاميني (C,B)  اللذان يحتاجها الجسم يومياً ولكن اذا أكثرمن تناولها في الاطعمة أوالحبوب المصنعة فان الزائد منها يخرج عن طريق البول ويوجدان في الحمضيات والنشويات والحبوب .</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وايضاً تعطى مجموعة فيتامين (ب) b كما لها من تأثير على تمثيل السكريات في الجسم يحتاجه الرياضي . تغذية الرياضي بأعطائها مع المشروبا</a:t>
            </a:r>
            <a:r>
              <a:rPr lang="en-US" sz="2000" b="0" i="0" u="none">
                <a:solidFill>
                  <a:schemeClr val="dk1"/>
                </a:solidFill>
                <a:latin typeface="Constantia"/>
                <a:ea typeface="Constantia"/>
                <a:cs typeface="Constantia"/>
                <a:sym typeface="Constantia"/>
              </a:rPr>
              <a:t>ت</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اماالفيتامينات التي تذوب في الدهون مثل (A,D,E,K) فانها تخزن في الجسم وخصوصاً في الكبد والأنسجة الدهنية وتؤدي زيادة تخزينها الى أثرسلبي وخطير على الجسم ،كما أن نقصها يسبب امراضاً مزمنة وتوجد في الخضروات ذات اللون الداكن والمنتجات الحيوانية)) </a:t>
            </a:r>
            <a:r>
              <a:rPr lang="en-US" sz="2000" b="1" i="0" u="none">
                <a:solidFill>
                  <a:schemeClr val="dk1"/>
                </a:solidFill>
                <a:latin typeface="Constantia"/>
                <a:ea typeface="Constantia"/>
                <a:cs typeface="Constantia"/>
                <a:sym typeface="Constantia"/>
              </a:rPr>
              <a:t>.</a:t>
            </a:r>
            <a:endParaRPr sz="2000" b="0" i="0" u="none">
              <a:solidFill>
                <a:schemeClr val="dk1"/>
              </a:solidFill>
              <a:latin typeface="Constantia"/>
              <a:ea typeface="Constantia"/>
              <a:cs typeface="Constantia"/>
              <a:sym typeface="Constantia"/>
            </a:endParaRPr>
          </a:p>
          <a:p>
            <a:pPr marL="273050" marR="0" lvl="0" indent="-273050" algn="r" rtl="1">
              <a:lnSpc>
                <a:spcPct val="100000"/>
              </a:lnSpc>
              <a:spcBef>
                <a:spcPts val="520"/>
              </a:spcBef>
              <a:spcAft>
                <a:spcPts val="0"/>
              </a:spcAft>
              <a:buClr>
                <a:srgbClr val="0BD0D9"/>
              </a:buClr>
              <a:buSzPts val="2470"/>
              <a:buFont typeface="Noto Sans Symbols"/>
              <a:buChar char="⚫"/>
            </a:pPr>
            <a:r>
              <a:rPr lang="en-US" sz="2600" b="1" i="0" u="none">
                <a:solidFill>
                  <a:schemeClr val="dk1"/>
                </a:solidFill>
                <a:latin typeface="Constantia"/>
                <a:ea typeface="Constantia"/>
                <a:cs typeface="Constantia"/>
                <a:sym typeface="Constantia"/>
              </a:rPr>
              <a:t> </a:t>
            </a:r>
            <a:endParaRPr sz="2600" b="0" i="0" u="none">
              <a:solidFill>
                <a:schemeClr val="dk1"/>
              </a:solidFill>
              <a:latin typeface="Constantia"/>
              <a:ea typeface="Constantia"/>
              <a:cs typeface="Constantia"/>
              <a:sym typeface="Constantia"/>
            </a:endParaRPr>
          </a:p>
          <a:p>
            <a:pPr marL="273050" marR="0" lvl="0" indent="-116204" algn="r" rtl="1">
              <a:spcBef>
                <a:spcPts val="520"/>
              </a:spcBef>
              <a:spcAft>
                <a:spcPts val="0"/>
              </a:spcAft>
              <a:buClr>
                <a:srgbClr val="0BD0D9"/>
              </a:buClr>
              <a:buSzPts val="2470"/>
              <a:buFont typeface="Noto Sans Symbols"/>
              <a:buNone/>
            </a:pPr>
            <a:endParaRPr sz="2600" b="0" i="0" u="none">
              <a:solidFill>
                <a:schemeClr val="dk1"/>
              </a:solidFill>
              <a:latin typeface="Constantia"/>
              <a:ea typeface="Constantia"/>
              <a:cs typeface="Constantia"/>
              <a:sym typeface="Constantia"/>
            </a:endParaRPr>
          </a:p>
        </p:txBody>
      </p:sp>
      <p:sp>
        <p:nvSpPr>
          <p:cNvPr id="112" name="Google Shape;112;p5"/>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3" name="Google Shape;113;p5"/>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577215" y="287655"/>
            <a:ext cx="8229600" cy="1143000"/>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5000"/>
              <a:buFont typeface="Calibri"/>
              <a:buNone/>
            </a:pPr>
            <a:r>
              <a:rPr lang="en-US" sz="5000" b="1" i="0" u="sng">
                <a:solidFill>
                  <a:schemeClr val="dk2"/>
                </a:solidFill>
                <a:latin typeface="Calibri"/>
                <a:ea typeface="Calibri"/>
                <a:cs typeface="Calibri"/>
                <a:sym typeface="Calibri"/>
              </a:rPr>
              <a:t>5- الأملاح :</a:t>
            </a:r>
            <a:br>
              <a:rPr lang="en-US" sz="5000" b="0" i="0" u="none">
                <a:solidFill>
                  <a:schemeClr val="dk2"/>
                </a:solidFill>
                <a:latin typeface="Calibri"/>
                <a:ea typeface="Calibri"/>
                <a:cs typeface="Calibri"/>
                <a:sym typeface="Calibri"/>
              </a:rPr>
            </a:br>
            <a:endParaRPr/>
          </a:p>
        </p:txBody>
      </p:sp>
      <p:sp>
        <p:nvSpPr>
          <p:cNvPr id="119" name="Google Shape;119;p6"/>
          <p:cNvSpPr txBox="1">
            <a:spLocks noGrp="1"/>
          </p:cNvSpPr>
          <p:nvPr>
            <p:ph type="body" idx="1"/>
          </p:nvPr>
        </p:nvSpPr>
        <p:spPr>
          <a:xfrm>
            <a:off x="457200" y="1143000"/>
            <a:ext cx="8229600" cy="5181600"/>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تدخل في تكوين الانسجه وتقوم بوظائف متعدده كتبادل الغازات وفي الهضم وبناء العظام</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للاملاح دورهام في تنظيم العمليات الحيوية بالجسم كتنظيم ضربات القلب والتحكم بانقباض العضلات كما أن لها دور في عملية التنفس وحرق الغذاء داخل الجسم وهي مهمة لنشاط الخلايا واحداث التغيرات الكيميائية التى تطرأ على النشويات عند حرقها بالجسم لاطلاق الطاقة الكامنة فيها وبالسرعة المطلوبة ،كما أن نقص الأملاح أثناء عملية التعرق يؤدي الى تعطيل الإشارة العصبية المتجهة الى العضلات وحدوث الشد  العضلي .</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لذلك ينبغي أن يكون غذاء الرياضي غنياً بالصوديوم بسبب فقدانه أثناء التعرق الذي يصاحب ممارسة الألعاب الرياضية وحاجة الرياضي اليه أكثر من حاجة الأشخاص الأخرين اضافة الى ذلك ينبغي احتواء غذاء الرياضي الى أملاح الكالسيوم والمغنيسيوم والذي يستهلك عندحصول مختلف عمليات الأيض التى تزداد شدتها عنداجراء التمارين الرياضية .</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تبقى الاملاح في الجسم لمدة 2_3 ساعات وبعد 24 ساعة من اخذها سيتطلبها الجسم مرة اخرى لذا تؤمن هذه الاملاح مع المشروبات.</a:t>
            </a:r>
            <a:endParaRPr sz="2000" b="0" i="0" u="none">
              <a:solidFill>
                <a:schemeClr val="dk1"/>
              </a:solidFill>
              <a:latin typeface="Constantia"/>
              <a:ea typeface="Constantia"/>
              <a:cs typeface="Constantia"/>
              <a:sym typeface="Constantia"/>
            </a:endParaRPr>
          </a:p>
          <a:p>
            <a:pPr marL="273050" marR="0" lvl="0" indent="-273050" algn="just" rtl="1">
              <a:lnSpc>
                <a:spcPct val="100000"/>
              </a:lnSpc>
              <a:spcBef>
                <a:spcPts val="400"/>
              </a:spcBef>
              <a:spcAft>
                <a:spcPts val="0"/>
              </a:spcAft>
              <a:buClr>
                <a:srgbClr val="0BD0D9"/>
              </a:buClr>
              <a:buSzPts val="1900"/>
              <a:buFont typeface="Noto Sans Symbols"/>
              <a:buChar char="⚫"/>
            </a:pPr>
            <a:r>
              <a:rPr lang="en-US" sz="2000" b="0" i="0" u="none">
                <a:solidFill>
                  <a:schemeClr val="dk1"/>
                </a:solidFill>
                <a:latin typeface="Constantia"/>
                <a:ea typeface="Constantia"/>
                <a:cs typeface="Constantia"/>
                <a:sym typeface="Constantia"/>
              </a:rPr>
              <a:t>ويحتاج الرياضي الى (20) غرام يومياً من ملح الطعام لانه يفقد كثيراً بسبب التعرق ويفقد معه عنصر الكلور والذي يدخل في تركيب حامض المعدة وقلته تسبب فقدان الشهية وبالتالي قلة الانجاز الرياضي .</a:t>
            </a:r>
            <a:endParaRPr/>
          </a:p>
        </p:txBody>
      </p:sp>
      <p:sp>
        <p:nvSpPr>
          <p:cNvPr id="120" name="Google Shape;120;p6"/>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1" name="Google Shape;121;p6"/>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525780" y="293370"/>
            <a:ext cx="8229600" cy="1143000"/>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5000"/>
              <a:buFont typeface="Calibri"/>
              <a:buNone/>
            </a:pPr>
            <a:r>
              <a:rPr lang="en-US" sz="5000" b="1" i="0" u="sng">
                <a:solidFill>
                  <a:schemeClr val="dk2"/>
                </a:solidFill>
                <a:latin typeface="Calibri"/>
                <a:ea typeface="Calibri"/>
                <a:cs typeface="Calibri"/>
                <a:sym typeface="Calibri"/>
              </a:rPr>
              <a:t>6 _ السوائل :</a:t>
            </a:r>
            <a:br>
              <a:rPr lang="en-US" sz="5000" b="0" i="0" u="none">
                <a:solidFill>
                  <a:schemeClr val="dk2"/>
                </a:solidFill>
                <a:latin typeface="Calibri"/>
                <a:ea typeface="Calibri"/>
                <a:cs typeface="Calibri"/>
                <a:sym typeface="Calibri"/>
              </a:rPr>
            </a:br>
            <a:endParaRPr/>
          </a:p>
        </p:txBody>
      </p:sp>
      <p:sp>
        <p:nvSpPr>
          <p:cNvPr id="127" name="Google Shape;127;p7"/>
          <p:cNvSpPr txBox="1">
            <a:spLocks noGrp="1"/>
          </p:cNvSpPr>
          <p:nvPr>
            <p:ph type="body" idx="1"/>
          </p:nvPr>
        </p:nvSpPr>
        <p:spPr>
          <a:xfrm>
            <a:off x="457200" y="1143000"/>
            <a:ext cx="8229600" cy="5181600"/>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2280"/>
              <a:buFont typeface="Noto Sans Symbols"/>
              <a:buChar char="⚫"/>
            </a:pPr>
            <a:r>
              <a:rPr lang="en-US" sz="2400" b="0" i="0" u="none">
                <a:solidFill>
                  <a:schemeClr val="dk1"/>
                </a:solidFill>
                <a:latin typeface="Constantia"/>
                <a:ea typeface="Constantia"/>
                <a:cs typeface="Constantia"/>
                <a:sym typeface="Constantia"/>
              </a:rPr>
              <a:t>تكمن أهمية السوائل للرياضي المتمثلة بالماء بشكل أساسي أثناء ممارسة الأنشطة البدنية وخاصة في الأجواء الحارة والرطبة ،ويفقد  الجسم السوائل بطرق مختلفة عن طريق التعرق والادرار والتنفس والخروج ،ويلعب الماء أهمية كبيرة في تبريد الجسم وادامة عملية التنظيم الوظيفي في الجسم لاتتم الاّ بتوازن السوائل في الجسم ،لذا يجب على الرياضي أخذ كميات كبيرة من السوائل بشكل متقطع قبل التدريب والمنافسة حتى أن لم يكن عطشان فنقص الماء سوف يؤدي الى تعطيل في عمل الجهاز الدوري والعصبي المسيطر على درجة حرارة الجسم .</a:t>
            </a:r>
            <a:endParaRPr sz="2400" b="0" i="0" u="none">
              <a:solidFill>
                <a:schemeClr val="dk1"/>
              </a:solidFill>
              <a:latin typeface="Constantia"/>
              <a:ea typeface="Constantia"/>
              <a:cs typeface="Constantia"/>
              <a:sym typeface="Constantia"/>
            </a:endParaRPr>
          </a:p>
          <a:p>
            <a:pPr marL="273050" marR="0" lvl="0" indent="-273050" algn="just" rtl="1">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Constantia"/>
                <a:ea typeface="Constantia"/>
                <a:cs typeface="Constantia"/>
                <a:sym typeface="Constantia"/>
              </a:rPr>
              <a:t>يجب ان تؤمن كمية كافية من الماء للرياضي ولان الماء يكون حوالي 70% من جسم الانسان وان فقدان 03% منه يؤدي الى عرقلة واختلال التمثيل الغذائي وعرض الجسم للجفاف اما فقدان 20% منه فيعتبر عاملاً مميتاً للانسان .</a:t>
            </a:r>
            <a:endParaRPr sz="2400" b="0" i="0" u="none">
              <a:solidFill>
                <a:schemeClr val="dk1"/>
              </a:solidFill>
              <a:latin typeface="Constantia"/>
              <a:ea typeface="Constantia"/>
              <a:cs typeface="Constantia"/>
              <a:sym typeface="Constantia"/>
            </a:endParaRPr>
          </a:p>
          <a:p>
            <a:pPr marL="273050" marR="0" lvl="0" indent="-273050" algn="just" rtl="1">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Constantia"/>
                <a:ea typeface="Constantia"/>
                <a:cs typeface="Constantia"/>
                <a:sym typeface="Constantia"/>
              </a:rPr>
              <a:t>وعند تناول الماء قبل التمرين وفي أثنائه وبعده تكون درجة حرارته منخفضة حتى يتم الامتصاص بشكل أسرع</a:t>
            </a:r>
            <a:endParaRPr/>
          </a:p>
        </p:txBody>
      </p:sp>
      <p:sp>
        <p:nvSpPr>
          <p:cNvPr id="128" name="Google Shape;128;p7"/>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7"/>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8"/>
          <p:cNvSpPr txBox="1">
            <a:spLocks noGrp="1"/>
          </p:cNvSpPr>
          <p:nvPr>
            <p:ph type="title"/>
          </p:nvPr>
        </p:nvSpPr>
        <p:spPr>
          <a:xfrm>
            <a:off x="554355" y="161925"/>
            <a:ext cx="8229600" cy="1143000"/>
          </a:xfrm>
          <a:prstGeom prst="rect">
            <a:avLst/>
          </a:prstGeom>
          <a:noFill/>
          <a:ln>
            <a:noFill/>
          </a:ln>
        </p:spPr>
        <p:txBody>
          <a:bodyPr spcFirstLastPara="1" wrap="square" lIns="0" tIns="45700" rIns="0" bIns="0" anchor="b" anchorCtr="0">
            <a:noAutofit/>
          </a:bodyPr>
          <a:lstStyle/>
          <a:p>
            <a:pPr marL="0" lvl="0" indent="0" algn="ctr" rtl="1">
              <a:lnSpc>
                <a:spcPct val="100000"/>
              </a:lnSpc>
              <a:spcBef>
                <a:spcPts val="0"/>
              </a:spcBef>
              <a:spcAft>
                <a:spcPts val="0"/>
              </a:spcAft>
              <a:buClr>
                <a:schemeClr val="dk2"/>
              </a:buClr>
              <a:buSzPts val="5000"/>
              <a:buFont typeface="Calibri"/>
              <a:buNone/>
            </a:pPr>
            <a:r>
              <a:rPr lang="en-US" sz="5000" b="1" i="0" u="sng">
                <a:solidFill>
                  <a:schemeClr val="dk2"/>
                </a:solidFill>
                <a:latin typeface="Calibri"/>
                <a:ea typeface="Calibri"/>
                <a:cs typeface="Calibri"/>
                <a:sym typeface="Calibri"/>
              </a:rPr>
              <a:t>7-  الالياف</a:t>
            </a:r>
            <a:br>
              <a:rPr lang="en-US" sz="5000" b="0" i="0" u="none">
                <a:solidFill>
                  <a:schemeClr val="dk2"/>
                </a:solidFill>
                <a:latin typeface="Calibri"/>
                <a:ea typeface="Calibri"/>
                <a:cs typeface="Calibri"/>
                <a:sym typeface="Calibri"/>
              </a:rPr>
            </a:br>
            <a:endParaRPr/>
          </a:p>
        </p:txBody>
      </p:sp>
      <p:sp>
        <p:nvSpPr>
          <p:cNvPr id="135" name="Google Shape;135;p8"/>
          <p:cNvSpPr txBox="1">
            <a:spLocks noGrp="1"/>
          </p:cNvSpPr>
          <p:nvPr>
            <p:ph type="body" idx="1"/>
          </p:nvPr>
        </p:nvSpPr>
        <p:spPr>
          <a:xfrm>
            <a:off x="457200" y="1071562"/>
            <a:ext cx="8229600" cy="5253037"/>
          </a:xfrm>
          <a:prstGeom prst="rect">
            <a:avLst/>
          </a:prstGeom>
          <a:noFill/>
          <a:ln>
            <a:noFill/>
          </a:ln>
        </p:spPr>
        <p:txBody>
          <a:bodyPr spcFirstLastPara="1" wrap="square" lIns="91425" tIns="45700" rIns="91425" bIns="45700" anchor="t" anchorCtr="0">
            <a:noAutofit/>
          </a:bodyPr>
          <a:lstStyle/>
          <a:p>
            <a:pPr marL="273050" marR="0" lvl="0" indent="-273050" algn="just" rtl="1">
              <a:lnSpc>
                <a:spcPct val="100000"/>
              </a:lnSpc>
              <a:spcBef>
                <a:spcPts val="0"/>
              </a:spcBef>
              <a:spcAft>
                <a:spcPts val="0"/>
              </a:spcAft>
              <a:buClr>
                <a:srgbClr val="0BD0D9"/>
              </a:buClr>
              <a:buSzPts val="3040"/>
              <a:buFont typeface="Noto Sans Symbols"/>
              <a:buChar char="⚫"/>
            </a:pPr>
            <a:r>
              <a:rPr lang="en-US" sz="3200" b="0" i="0" u="none">
                <a:solidFill>
                  <a:schemeClr val="dk1"/>
                </a:solidFill>
                <a:latin typeface="Constantia"/>
                <a:ea typeface="Constantia"/>
                <a:cs typeface="Constantia"/>
                <a:sym typeface="Constantia"/>
              </a:rPr>
              <a:t>وهي جزء مهم في النظام الغذائي ولكن الجسم لايمتصها فهي توجد في الخلايا النباتيه وتعد منظف طبيعي للامعاء وتستخدم في الانظمه الغذائيه للمحافظه على الوزن لكونها تشعر الفرد بالشبع وتملؤ المعده بدون زيادة الوزن وغالبا ما تجهل كماده غذائيه</a:t>
            </a:r>
            <a:endParaRPr sz="3200" b="0" i="0" u="none">
              <a:solidFill>
                <a:schemeClr val="dk1"/>
              </a:solidFill>
              <a:latin typeface="Constantia"/>
              <a:ea typeface="Constantia"/>
              <a:cs typeface="Constantia"/>
              <a:sym typeface="Constantia"/>
            </a:endParaRPr>
          </a:p>
          <a:p>
            <a:pPr marL="273050" marR="0" lvl="0" indent="-80010" algn="r" rtl="1">
              <a:spcBef>
                <a:spcPts val="640"/>
              </a:spcBef>
              <a:spcAft>
                <a:spcPts val="0"/>
              </a:spcAft>
              <a:buClr>
                <a:srgbClr val="0BD0D9"/>
              </a:buClr>
              <a:buSzPts val="3040"/>
              <a:buFont typeface="Noto Sans Symbols"/>
              <a:buNone/>
            </a:pPr>
            <a:endParaRPr sz="3200" b="0" i="0" u="none">
              <a:solidFill>
                <a:schemeClr val="dk1"/>
              </a:solidFill>
              <a:latin typeface="Constantia"/>
              <a:ea typeface="Constantia"/>
              <a:cs typeface="Constantia"/>
              <a:sym typeface="Constantia"/>
            </a:endParaRPr>
          </a:p>
        </p:txBody>
      </p:sp>
      <p:sp>
        <p:nvSpPr>
          <p:cNvPr id="136" name="Google Shape;136;p8"/>
          <p:cNvSpPr txBox="1"/>
          <p:nvPr/>
        </p:nvSpPr>
        <p:spPr>
          <a:xfrm>
            <a:off x="2667000" y="6356350"/>
            <a:ext cx="3352800" cy="365125"/>
          </a:xfrm>
          <a:prstGeom prst="rect">
            <a:avLst/>
          </a:prstGeom>
          <a:noFill/>
          <a:ln>
            <a:noFill/>
          </a:ln>
        </p:spPr>
        <p:txBody>
          <a:bodyPr spcFirstLastPara="1" wrap="square" lIns="0" tIns="0" rIns="0" bIns="0" anchor="b" anchorCtr="0">
            <a:noAutofit/>
          </a:bodyPr>
          <a:lstStyle/>
          <a:p>
            <a:pPr marL="0" marR="0" lvl="0" indent="0" algn="r" rtl="1">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7" name="Google Shape;137;p8"/>
          <p:cNvSpPr txBox="1"/>
          <p:nvPr/>
        </p:nvSpPr>
        <p:spPr>
          <a:xfrm>
            <a:off x="7924800" y="6356350"/>
            <a:ext cx="762000" cy="365125"/>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45C75"/>
              </a:buClr>
              <a:buSzPts val="1200"/>
              <a:buFont typeface="Constantia"/>
              <a:buNone/>
            </a:pPr>
            <a:fld id="{00000000-1234-1234-1234-123412341234}" type="slidenum">
              <a:rPr lang="en-US" sz="1200" b="0" i="0" u="none">
                <a:solidFill>
                  <a:srgbClr val="045C75"/>
                </a:solidFill>
                <a:latin typeface="Constantia"/>
                <a:ea typeface="Constantia"/>
                <a:cs typeface="Constantia"/>
                <a:sym typeface="Constantia"/>
              </a:rPr>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 Light</vt:lpstr>
      <vt:lpstr>University of Mosul College of Medicine</vt:lpstr>
      <vt:lpstr>PowerPoint Presentation</vt:lpstr>
      <vt:lpstr>الكربوهيدرات :Carbohydrates</vt:lpstr>
      <vt:lpstr>2- البروتينات      Protein</vt:lpstr>
      <vt:lpstr>3- الدهون :</vt:lpstr>
      <vt:lpstr>4:- الفيتامينات</vt:lpstr>
      <vt:lpstr>5- الأملاح : </vt:lpstr>
      <vt:lpstr>6 _ السوائل : </vt:lpstr>
      <vt:lpstr>7-  الالياف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Mosul College of Medicine</dc:title>
  <dc:creator>MRT Pack 30 DVDs</dc:creator>
  <cp:lastModifiedBy>reembari@yahoo.com</cp:lastModifiedBy>
  <cp:revision>1</cp:revision>
  <dcterms:created xsi:type="dcterms:W3CDTF">2014-11-03T11:16:43Z</dcterms:created>
  <dcterms:modified xsi:type="dcterms:W3CDTF">2023-05-25T07:09:51Z</dcterms:modified>
</cp:coreProperties>
</file>