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36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نمط ذو سمات 2 - تميي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نمط متوسط 4 - تميي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17/05/1442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17/05/1442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17/05/1442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17/05/1442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7753672" cy="1371600"/>
          </a:xfrm>
        </p:spPr>
        <p:txBody>
          <a:bodyPr>
            <a:normAutofit/>
          </a:bodyPr>
          <a:lstStyle/>
          <a:p>
            <a:r>
              <a:rPr lang="ar-SA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مصادر مهمة في  </a:t>
            </a:r>
            <a:r>
              <a:rPr lang="ar-SA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دراسة الشعر العربي </a:t>
            </a:r>
            <a:r>
              <a:rPr lang="ar-SA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الحديث واهم المدارس الادبية مدرسة الاحياء </a:t>
            </a:r>
            <a:endParaRPr lang="en-US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971600" y="3861048"/>
            <a:ext cx="7321624" cy="1066800"/>
          </a:xfrm>
        </p:spPr>
        <p:txBody>
          <a:bodyPr>
            <a:normAutofit/>
          </a:bodyPr>
          <a:lstStyle/>
          <a:p>
            <a:r>
              <a:rPr lang="ar-SA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اعداد وتقديم :</a:t>
            </a:r>
            <a:r>
              <a:rPr lang="ar-SA" sz="3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ا.م.د</a:t>
            </a:r>
            <a:r>
              <a:rPr lang="ar-SA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وسن عبد الغني المختار</a:t>
            </a:r>
            <a:endParaRPr lang="en-US" sz="3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110550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6629"/>
          </a:xfrm>
        </p:spPr>
        <p:txBody>
          <a:bodyPr/>
          <a:lstStyle/>
          <a:p>
            <a:r>
              <a:rPr lang="ar-SA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en-US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68618595"/>
              </p:ext>
            </p:extLst>
          </p:nvPr>
        </p:nvGraphicFramePr>
        <p:xfrm>
          <a:off x="467544" y="908720"/>
          <a:ext cx="8119864" cy="5543915"/>
        </p:xfrm>
        <a:graphic>
          <a:graphicData uri="http://schemas.openxmlformats.org/drawingml/2006/table">
            <a:tbl>
              <a:tblPr rtl="1" firstRow="1" bandRow="1">
                <a:tableStyleId>{E269D01E-BC32-4049-B463-5C60D7B0CCD2}</a:tableStyleId>
              </a:tblPr>
              <a:tblGrid>
                <a:gridCol w="1140047"/>
                <a:gridCol w="4273196"/>
                <a:gridCol w="2706621"/>
              </a:tblGrid>
              <a:tr h="8114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التسلسل</a:t>
                      </a:r>
                      <a:endParaRPr lang="ar-IQ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اسم الكتاب </a:t>
                      </a:r>
                      <a:endParaRPr lang="ar-IQ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اسم المؤلف</a:t>
                      </a:r>
                      <a:endParaRPr lang="ar-IQ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94496"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1. </a:t>
                      </a:r>
                      <a:endParaRPr lang="ar-IQ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دير الملاك  دراسة  للظواهر الفنية  للشعر العراقي المعاصر</a:t>
                      </a:r>
                      <a:endParaRPr lang="ar-IQ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د. محسن </a:t>
                      </a:r>
                      <a:r>
                        <a:rPr lang="ar-SA" sz="2000" dirty="0" err="1" smtClean="0"/>
                        <a:t>اطيمش</a:t>
                      </a:r>
                      <a:endParaRPr lang="ar-IQ" sz="2000" dirty="0"/>
                    </a:p>
                  </a:txBody>
                  <a:tcPr/>
                </a:tc>
              </a:tr>
              <a:tr h="794496"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2. </a:t>
                      </a:r>
                      <a:endParaRPr lang="ar-IQ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الديوان في الادب والنقد</a:t>
                      </a:r>
                      <a:endParaRPr lang="ar-IQ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عباس </a:t>
                      </a:r>
                      <a:r>
                        <a:rPr lang="ar-SA" sz="2000" baseline="0" dirty="0" smtClean="0"/>
                        <a:t> محمود العقاد ، وابراهيم المازني </a:t>
                      </a:r>
                      <a:endParaRPr lang="ar-IQ" sz="2000" dirty="0"/>
                    </a:p>
                  </a:txBody>
                  <a:tcPr/>
                </a:tc>
              </a:tr>
              <a:tr h="449064"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3.</a:t>
                      </a:r>
                      <a:endParaRPr lang="ar-IQ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الغربال</a:t>
                      </a:r>
                      <a:endParaRPr lang="ar-IQ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ميخائيل نعيمة</a:t>
                      </a:r>
                      <a:endParaRPr lang="ar-IQ" sz="2000" dirty="0"/>
                    </a:p>
                  </a:txBody>
                  <a:tcPr/>
                </a:tc>
              </a:tr>
              <a:tr h="449064"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4. </a:t>
                      </a:r>
                      <a:endParaRPr lang="ar-IQ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الاتجاهات والحركات في الشعر  العربي الحديث</a:t>
                      </a:r>
                      <a:endParaRPr lang="ar-IQ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د. سلمى الخضراء </a:t>
                      </a:r>
                      <a:r>
                        <a:rPr lang="ar-SA" sz="2000" dirty="0" err="1" smtClean="0"/>
                        <a:t>الجويسي</a:t>
                      </a:r>
                      <a:endParaRPr lang="ar-IQ" sz="2000" dirty="0"/>
                    </a:p>
                  </a:txBody>
                  <a:tcPr/>
                </a:tc>
              </a:tr>
              <a:tr h="449064"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5. </a:t>
                      </a:r>
                      <a:endParaRPr lang="ar-IQ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فن الشعر </a:t>
                      </a:r>
                      <a:endParaRPr lang="ar-IQ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محمد مندور</a:t>
                      </a:r>
                      <a:endParaRPr lang="ar-IQ" sz="2000" dirty="0"/>
                    </a:p>
                  </a:txBody>
                  <a:tcPr/>
                </a:tc>
              </a:tr>
              <a:tr h="449064"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6. </a:t>
                      </a:r>
                      <a:endParaRPr lang="ar-IQ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الرومانتيكية </a:t>
                      </a:r>
                      <a:endParaRPr lang="ar-IQ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د. محمد غنيمي هلال</a:t>
                      </a:r>
                      <a:endParaRPr lang="ar-IQ" sz="2000" dirty="0"/>
                    </a:p>
                  </a:txBody>
                  <a:tcPr/>
                </a:tc>
              </a:tr>
              <a:tr h="449064"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7. </a:t>
                      </a:r>
                      <a:endParaRPr lang="ar-IQ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البارودي رائد الشعر الحديث</a:t>
                      </a:r>
                      <a:endParaRPr lang="ar-IQ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د. شوقي ضيف</a:t>
                      </a:r>
                      <a:endParaRPr lang="ar-IQ" sz="2000" dirty="0"/>
                    </a:p>
                  </a:txBody>
                  <a:tcPr/>
                </a:tc>
              </a:tr>
              <a:tr h="449064"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8.</a:t>
                      </a:r>
                      <a:endParaRPr lang="ar-IQ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قضايا الشعر المعاصر </a:t>
                      </a:r>
                      <a:endParaRPr lang="ar-IQ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نازك الملائكة </a:t>
                      </a:r>
                      <a:endParaRPr lang="ar-IQ" sz="2000" dirty="0"/>
                    </a:p>
                  </a:txBody>
                  <a:tcPr/>
                </a:tc>
              </a:tr>
              <a:tr h="449064"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9. </a:t>
                      </a:r>
                      <a:endParaRPr lang="ar-IQ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الشعر العربي المعاصر قضاياه وظواهره</a:t>
                      </a:r>
                      <a:endParaRPr lang="ar-IQ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غز الدين اسماعيل</a:t>
                      </a:r>
                      <a:endParaRPr lang="ar-IQ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عنوان 1"/>
          <p:cNvSpPr txBox="1">
            <a:spLocks/>
          </p:cNvSpPr>
          <p:nvPr/>
        </p:nvSpPr>
        <p:spPr bwMode="auto">
          <a:xfrm>
            <a:off x="755576" y="332656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Black" pitchFamily="34" charset="0"/>
                <a:cs typeface="Arial" pitchFamily="34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Black" pitchFamily="34" charset="0"/>
                <a:cs typeface="Arial" pitchFamily="34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Black" pitchFamily="34" charset="0"/>
                <a:cs typeface="Arial" pitchFamily="34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Black" pitchFamily="34" charset="0"/>
                <a:cs typeface="Arial" pitchFamily="34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Black" pitchFamily="34" charset="0"/>
                <a:cs typeface="Arial" pitchFamily="34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Black" pitchFamily="34" charset="0"/>
                <a:cs typeface="Arial" pitchFamily="34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Black" pitchFamily="34" charset="0"/>
                <a:cs typeface="Arial" pitchFamily="34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Black" pitchFamily="34" charset="0"/>
                <a:cs typeface="Arial" pitchFamily="34" charset="0"/>
              </a:defRPr>
            </a:lvl9pPr>
          </a:lstStyle>
          <a:p>
            <a:r>
              <a:rPr lang="ar-SA" smtClean="0"/>
              <a:t> </a:t>
            </a:r>
            <a:endParaRPr lang="en-US" dirty="0"/>
          </a:p>
        </p:txBody>
      </p:sp>
      <p:sp>
        <p:nvSpPr>
          <p:cNvPr id="7" name="عنوان 1"/>
          <p:cNvSpPr txBox="1">
            <a:spLocks/>
          </p:cNvSpPr>
          <p:nvPr/>
        </p:nvSpPr>
        <p:spPr bwMode="auto">
          <a:xfrm>
            <a:off x="395536" y="232229"/>
            <a:ext cx="8056240" cy="964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Black" pitchFamily="34" charset="0"/>
                <a:cs typeface="Arial" pitchFamily="34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Black" pitchFamily="34" charset="0"/>
                <a:cs typeface="Arial" pitchFamily="34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Black" pitchFamily="34" charset="0"/>
                <a:cs typeface="Arial" pitchFamily="34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Black" pitchFamily="34" charset="0"/>
                <a:cs typeface="Arial" pitchFamily="34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Black" pitchFamily="34" charset="0"/>
                <a:cs typeface="Arial" pitchFamily="34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Black" pitchFamily="34" charset="0"/>
                <a:cs typeface="Arial" pitchFamily="34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Black" pitchFamily="34" charset="0"/>
                <a:cs typeface="Arial" pitchFamily="34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Black" pitchFamily="34" charset="0"/>
                <a:cs typeface="Arial" pitchFamily="34" charset="0"/>
              </a:defRPr>
            </a:lvl9pPr>
          </a:lstStyle>
          <a:p>
            <a:r>
              <a:rPr lang="ar-SA" sz="3600" dirty="0"/>
              <a:t>مصادر مهمة في  دراسة الشعر العربي الحديث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23138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4294967295"/>
          </p:nvPr>
        </p:nvGraphicFramePr>
        <p:xfrm>
          <a:off x="368198" y="333375"/>
          <a:ext cx="8452275" cy="6297401"/>
        </p:xfrm>
        <a:graphic>
          <a:graphicData uri="http://schemas.openxmlformats.org/drawingml/2006/table">
            <a:tbl>
              <a:tblPr rtl="1" firstRow="1" bandRow="1">
                <a:tableStyleId>{E269D01E-BC32-4049-B463-5C60D7B0CCD2}</a:tableStyleId>
              </a:tblPr>
              <a:tblGrid>
                <a:gridCol w="804349"/>
                <a:gridCol w="4757911"/>
                <a:gridCol w="2890015"/>
              </a:tblGrid>
              <a:tr h="572491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الاتجاهات</a:t>
                      </a:r>
                      <a:r>
                        <a:rPr lang="ar-IQ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الأدبية في العالم العربي الحديث 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أنيس</a:t>
                      </a:r>
                      <a:r>
                        <a:rPr lang="ar-IQ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المقدسي 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572491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أدب</a:t>
                      </a:r>
                      <a:r>
                        <a:rPr lang="ar-IQ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المهجر بين أصالة الشرق وفكر الغرب 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نظمي عبد البديع 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572491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احمد شوقي والأدب العربي الحديث 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طه واوي 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572491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بدر شاكر </a:t>
                      </a:r>
                      <a:r>
                        <a:rPr lang="ar-IQ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السياب</a:t>
                      </a:r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دراسة في حياته وشعره 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إحسان عباس 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572491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تاريخ آداب اللغة العربية 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جرجي</a:t>
                      </a:r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زيدان 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572491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15 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الرمزية في الأدب العربي 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درويش الجندي 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572491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حديث الأربعاء 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طه حسين 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572491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17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جماعة </a:t>
                      </a:r>
                      <a:r>
                        <a:rPr lang="ar-IQ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ابولو</a:t>
                      </a:r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عبد العزيز الدسوقي 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572491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18 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نهضة العراق الأدبية 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محمد مهدي البصير 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572491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الشعر</a:t>
                      </a:r>
                      <a:r>
                        <a:rPr lang="ar-IQ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المعاصر على ضوء النقد الحديث 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مصطفى </a:t>
                      </a:r>
                      <a:r>
                        <a:rPr lang="ar-IQ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السحرتي</a:t>
                      </a:r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572491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في الأدب</a:t>
                      </a:r>
                      <a:r>
                        <a:rPr lang="ar-IQ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الحديث 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عمر الدسوقي </a:t>
                      </a:r>
                      <a:endParaRPr lang="ar-IQ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صور لواجهة بعض الكتب في دراسة الشعر العربي</a:t>
            </a:r>
            <a:endParaRPr lang="ar-IQ" sz="3600" dirty="0"/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0675" y="2577306"/>
            <a:ext cx="1771650" cy="2571750"/>
          </a:xfrm>
        </p:spPr>
      </p:pic>
      <p:pic>
        <p:nvPicPr>
          <p:cNvPr id="7" name="عنصر نائب للمحتوى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53075" y="2492896"/>
            <a:ext cx="1809750" cy="2533650"/>
          </a:xfrm>
        </p:spPr>
      </p:pic>
    </p:spTree>
    <p:extLst>
      <p:ext uri="{BB962C8B-B14F-4D97-AF65-F5344CB8AC3E}">
        <p14:creationId xmlns:p14="http://schemas.microsoft.com/office/powerpoint/2010/main" xmlns="" val="378098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213</Words>
  <Application>Microsoft Office PowerPoint</Application>
  <PresentationFormat>عرض على الشاشة (3:4)‏</PresentationFormat>
  <Paragraphs>69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مصادر مهمة في  دراسة الشعر العربي الحديث واهم المدارس الادبية مدرسة الاحياء </vt:lpstr>
      <vt:lpstr> </vt:lpstr>
      <vt:lpstr>الشريحة 3</vt:lpstr>
      <vt:lpstr>صور لواجهة بعض الكتب في دراسة الشعر العربي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مصادر مهمة في  دراسة الشعر العربي الحديث واهم المدارس الادبية مدرسة الاحياء </dc:title>
  <dc:creator>AL-FARIS</dc:creator>
  <cp:lastModifiedBy>AL-FARIS</cp:lastModifiedBy>
  <cp:revision>6</cp:revision>
  <dcterms:created xsi:type="dcterms:W3CDTF">2020-12-31T09:17:42Z</dcterms:created>
  <dcterms:modified xsi:type="dcterms:W3CDTF">2020-12-31T09:53:20Z</dcterms:modified>
</cp:coreProperties>
</file>