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7" r:id="rId12"/>
    <p:sldId id="266"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4/16/2022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4/16/2022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t>صدق التكوين الفرضي </a:t>
            </a:r>
            <a:endParaRPr lang="ar-IQ" dirty="0"/>
          </a:p>
        </p:txBody>
      </p:sp>
      <p:sp>
        <p:nvSpPr>
          <p:cNvPr id="3" name="Subtitle 2"/>
          <p:cNvSpPr>
            <a:spLocks noGrp="1"/>
          </p:cNvSpPr>
          <p:nvPr>
            <p:ph type="subTitle" idx="1"/>
          </p:nvPr>
        </p:nvSpPr>
        <p:spPr/>
        <p:txBody>
          <a:bodyPr>
            <a:normAutofit/>
          </a:bodyPr>
          <a:lstStyle/>
          <a:p>
            <a:pPr algn="ctr"/>
            <a:r>
              <a:rPr lang="ar-IQ" sz="4000" dirty="0" smtClean="0"/>
              <a:t>نور كنعان محمود </a:t>
            </a:r>
            <a:endParaRPr lang="ar-IQ" sz="4000" dirty="0"/>
          </a:p>
        </p:txBody>
      </p:sp>
    </p:spTree>
    <p:extLst>
      <p:ext uri="{BB962C8B-B14F-4D97-AF65-F5344CB8AC3E}">
        <p14:creationId xmlns:p14="http://schemas.microsoft.com/office/powerpoint/2010/main" val="10812304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u="sng" dirty="0"/>
              <a:t>ثالثاً : التناسق الداخلي في الاختبار ككل</a:t>
            </a:r>
            <a:r>
              <a:rPr lang="en-US" dirty="0"/>
              <a:t/>
            </a:r>
            <a:br>
              <a:rPr lang="en-US" dirty="0"/>
            </a:br>
            <a:endParaRPr lang="ar-IQ" dirty="0"/>
          </a:p>
        </p:txBody>
      </p:sp>
      <p:sp>
        <p:nvSpPr>
          <p:cNvPr id="3" name="Content Placeholder 2"/>
          <p:cNvSpPr>
            <a:spLocks noGrp="1"/>
          </p:cNvSpPr>
          <p:nvPr>
            <p:ph idx="1"/>
          </p:nvPr>
        </p:nvSpPr>
        <p:spPr/>
        <p:txBody>
          <a:bodyPr>
            <a:normAutofit/>
          </a:bodyPr>
          <a:lstStyle/>
          <a:p>
            <a:r>
              <a:rPr lang="ar-IQ" dirty="0" smtClean="0"/>
              <a:t>عندما </a:t>
            </a:r>
            <a:r>
              <a:rPr lang="ar-IQ" dirty="0"/>
              <a:t>تكون السمة او القدرة او الصفة المطلوب اختبارها او قياسها تشتمل على اختبارات فرعية متعددة فانه يمكن تطبيق هذه الاختبارات الفرعية بصورة منفصلة وحاصل جمع درجات هذه الاختبارات الفرعية تعطى صورة عن درجة الاختبار ككل. وكلما كان معامل ارتباط درجات الاختبار الفرعية بالدرجة الكلية للاختبار عاليا دل ذلك على توافر التناسق الداخلي للاختبار ككل وبالتالي على صدق التكوين الفرضي للاختبار على أساس افتراض ان الدرجات الفرعية مؤشر جيد للدرجة الكلية وان الدرجة الكلية في الاختبار نفسه هي محك الصدق </a:t>
            </a:r>
            <a:endParaRPr lang="en-US" dirty="0"/>
          </a:p>
          <a:p>
            <a:endParaRPr lang="ar-IQ" dirty="0"/>
          </a:p>
        </p:txBody>
      </p:sp>
    </p:spTree>
    <p:extLst>
      <p:ext uri="{BB962C8B-B14F-4D97-AF65-F5344CB8AC3E}">
        <p14:creationId xmlns:p14="http://schemas.microsoft.com/office/powerpoint/2010/main" val="63183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u="sng" dirty="0"/>
              <a:t>رابعاً : الإجراءات التجريبية:</a:t>
            </a:r>
            <a:r>
              <a:rPr lang="en-US" dirty="0"/>
              <a:t/>
            </a:r>
            <a:br>
              <a:rPr lang="en-US" dirty="0"/>
            </a:br>
            <a:endParaRPr lang="ar-IQ" dirty="0"/>
          </a:p>
        </p:txBody>
      </p:sp>
      <p:sp>
        <p:nvSpPr>
          <p:cNvPr id="3" name="Content Placeholder 2"/>
          <p:cNvSpPr>
            <a:spLocks noGrp="1"/>
          </p:cNvSpPr>
          <p:nvPr>
            <p:ph idx="1"/>
          </p:nvPr>
        </p:nvSpPr>
        <p:spPr/>
        <p:txBody>
          <a:bodyPr>
            <a:normAutofit fontScale="92500" lnSpcReduction="10000"/>
          </a:bodyPr>
          <a:lstStyle/>
          <a:p>
            <a:r>
              <a:rPr lang="ar-IQ" dirty="0" smtClean="0"/>
              <a:t>في </a:t>
            </a:r>
            <a:r>
              <a:rPr lang="ar-IQ" dirty="0"/>
              <a:t>بعض الأحيان قد نلجأ لاستخدام بعض الإجراءات التجريبية التي يمكن ان تسهم في تحديد التكوين الفرضي للاختبار او المقياس الذي نود قياسه .</a:t>
            </a:r>
            <a:endParaRPr lang="en-US" dirty="0"/>
          </a:p>
          <a:p>
            <a:r>
              <a:rPr lang="ar-IQ" dirty="0"/>
              <a:t>فعلى سبيل المثال عند تطبيق اختبار لقياس حالة القلق لدى الرياضيين فإننا يمكن ان نطبق هذا الاختبار على مجموعة من الافراد الرياضيين مرتين في المرة الأولى يطبق مباشرة قبل مباراة حساسة وهامة وفي المرة الثانية يطبق في موقف استرخائي معين وتحسب الفروق بين نتائج التطبيق في المرتين على افتراض ان درجات الاختبار في موقف المنافسة الرياضية تزيد عن درجات الاختبار في الموقف </a:t>
            </a:r>
            <a:r>
              <a:rPr lang="ar-IQ" dirty="0" err="1"/>
              <a:t>الاسترخائي</a:t>
            </a:r>
            <a:r>
              <a:rPr lang="ar-IQ" dirty="0"/>
              <a:t> بفروق دالة احصائيا .</a:t>
            </a:r>
            <a:endParaRPr lang="en-US" dirty="0"/>
          </a:p>
          <a:p>
            <a:r>
              <a:rPr lang="ar-IQ" dirty="0"/>
              <a:t>فاذا تم تحقيق ذلك فانه يدل على صدق التكوين الفرضي لهذا الاختبار في قياس حالة القلق</a:t>
            </a:r>
            <a:endParaRPr lang="en-US" dirty="0"/>
          </a:p>
          <a:p>
            <a:endParaRPr lang="ar-IQ" dirty="0"/>
          </a:p>
        </p:txBody>
      </p:sp>
    </p:spTree>
    <p:extLst>
      <p:ext uri="{BB962C8B-B14F-4D97-AF65-F5344CB8AC3E}">
        <p14:creationId xmlns:p14="http://schemas.microsoft.com/office/powerpoint/2010/main" val="2826617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arn(inVertic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barn(inVertic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barn(inVertic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u="sng" dirty="0"/>
              <a:t>خامساً : الارتباط باختبارات اخرى</a:t>
            </a:r>
            <a:r>
              <a:rPr lang="ar-IQ" u="sng" dirty="0"/>
              <a:t> </a:t>
            </a:r>
            <a:r>
              <a:rPr lang="en-US" dirty="0"/>
              <a:t/>
            </a:r>
            <a:br>
              <a:rPr lang="en-US" dirty="0"/>
            </a:br>
            <a:endParaRPr lang="ar-IQ" dirty="0"/>
          </a:p>
        </p:txBody>
      </p:sp>
      <p:sp>
        <p:nvSpPr>
          <p:cNvPr id="3" name="Content Placeholder 2"/>
          <p:cNvSpPr>
            <a:spLocks noGrp="1"/>
          </p:cNvSpPr>
          <p:nvPr>
            <p:ph idx="1"/>
          </p:nvPr>
        </p:nvSpPr>
        <p:spPr/>
        <p:txBody>
          <a:bodyPr>
            <a:normAutofit/>
          </a:bodyPr>
          <a:lstStyle/>
          <a:p>
            <a:r>
              <a:rPr lang="ar-IQ" dirty="0" smtClean="0"/>
              <a:t>يمكن </a:t>
            </a:r>
            <a:r>
              <a:rPr lang="ar-IQ" dirty="0"/>
              <a:t>تقدير صدق التكوين الفرضي عن طريق حساب معاملات الارتباط بين الاختبار او المقياس المقترح واختبار او مقياس اخر ثبتت صحته في قياس نفس الظاهرة المطلوب اختبارها او قياسها </a:t>
            </a:r>
            <a:endParaRPr lang="en-US" dirty="0"/>
          </a:p>
          <a:p>
            <a:r>
              <a:rPr lang="ar-IQ" dirty="0"/>
              <a:t>فعلى سبيل المثال يمكن حساب معامل الارتباط بين مقياس مقترح لقياس سرعة رد الفعل (سرعة الاستجابة) في النشاط الرياضي مع نتائج مقياس لقياس سرعة رد الفعل لمثيرات معينة .</a:t>
            </a:r>
            <a:endParaRPr lang="en-US" dirty="0"/>
          </a:p>
          <a:p>
            <a:r>
              <a:rPr lang="ar-IQ" dirty="0"/>
              <a:t>ويشير معامل الارتباط الناتج الى صدق التكوين الفرضي للاختبار المقترح </a:t>
            </a:r>
            <a:endParaRPr lang="en-US" dirty="0"/>
          </a:p>
          <a:p>
            <a:endParaRPr lang="ar-IQ" dirty="0"/>
          </a:p>
        </p:txBody>
      </p:sp>
    </p:spTree>
    <p:extLst>
      <p:ext uri="{BB962C8B-B14F-4D97-AF65-F5344CB8AC3E}">
        <p14:creationId xmlns:p14="http://schemas.microsoft.com/office/powerpoint/2010/main" val="4185645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 calcmode="lin" valueType="num">
                                      <p:cBhvr additive="base">
                                        <p:cTn id="20"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 calcmode="lin" valueType="num">
                                      <p:cBhvr additive="base">
                                        <p:cTn id="2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u="sng" dirty="0"/>
              <a:t>سادساً : الدرجة المركبة (الدرجة الكلية)</a:t>
            </a:r>
            <a:r>
              <a:rPr lang="en-US" dirty="0"/>
              <a:t/>
            </a:r>
            <a:br>
              <a:rPr lang="en-US" dirty="0"/>
            </a:br>
            <a:endParaRPr lang="ar-IQ" dirty="0"/>
          </a:p>
        </p:txBody>
      </p:sp>
      <p:sp>
        <p:nvSpPr>
          <p:cNvPr id="3" name="Content Placeholder 2"/>
          <p:cNvSpPr>
            <a:spLocks noGrp="1"/>
          </p:cNvSpPr>
          <p:nvPr>
            <p:ph idx="1"/>
          </p:nvPr>
        </p:nvSpPr>
        <p:spPr/>
        <p:txBody>
          <a:bodyPr>
            <a:normAutofit fontScale="85000" lnSpcReduction="10000"/>
          </a:bodyPr>
          <a:lstStyle/>
          <a:p>
            <a:r>
              <a:rPr lang="ar-IQ" dirty="0" smtClean="0"/>
              <a:t>الدرجة </a:t>
            </a:r>
            <a:r>
              <a:rPr lang="ar-IQ" dirty="0"/>
              <a:t>المركبة هي عبارة عن مجموع كل النتائج التي يحققها كل مختبر في جميع الاختبارات التي يتضمنها الموقف التجريبي وهذه الدرجة يعبر عنها في شكل درجة معيارية أي انها تتم عن طريق تحويل الدرجات الخام لنتائج كل اختبار الى درجة معيارية لان الدرجة المركبة تكون في العادة نتيجة حاصل جمع قيم للمسافات وقيم للثواني وقيم للكيلو جرامات وقيم للدفعات او </a:t>
            </a:r>
            <a:r>
              <a:rPr lang="ar-IQ" dirty="0" err="1"/>
              <a:t>الشدد</a:t>
            </a:r>
            <a:r>
              <a:rPr lang="ar-IQ" dirty="0"/>
              <a:t> وقيم للأشهر والسنين وهذه جميعها قيم لا يصح جمعها لأنها من أنواع مختلفة ولذلك يصبح من المطلوب تحويلها الى درجات معيارية عند حساب الدرجة الكلية </a:t>
            </a:r>
            <a:endParaRPr lang="en-US" dirty="0"/>
          </a:p>
          <a:p>
            <a:r>
              <a:rPr lang="ar-IQ" dirty="0"/>
              <a:t>ويستخدم هذا النوع من </a:t>
            </a:r>
            <a:r>
              <a:rPr lang="ar-IQ" dirty="0" err="1"/>
              <a:t>المحكات</a:t>
            </a:r>
            <a:r>
              <a:rPr lang="ar-IQ" dirty="0"/>
              <a:t> في بناء بطاريات اختبارات القدرة الحركية واللياقة الحركية وفي غيرهما فقد استخدمه (</a:t>
            </a:r>
            <a:r>
              <a:rPr lang="ar-IQ" dirty="0" err="1"/>
              <a:t>كوزنز</a:t>
            </a:r>
            <a:r>
              <a:rPr lang="ar-IQ" dirty="0"/>
              <a:t>)عند بناء بطارية اختبار القدرة الرياضية العامة (الحركية) حيث قام بتطبيق الاختبارات التي جمعها على عينه من طلبة جامعة </a:t>
            </a:r>
            <a:r>
              <a:rPr lang="ar-IQ" dirty="0" err="1"/>
              <a:t>اريجون</a:t>
            </a:r>
            <a:r>
              <a:rPr lang="ar-IQ" dirty="0"/>
              <a:t> ثم قام بعدها بتحويل الدرجات الخام لكل وحدة اختبار الى الدرجة المعيارية ثم قام بحساب الارتباط بين كل وحدة اختبار وبين الدرجة الكلية لنتائج وحدات الاختبارات التي بلغت أربعين وحدة</a:t>
            </a:r>
            <a:endParaRPr lang="en-US" dirty="0"/>
          </a:p>
          <a:p>
            <a:endParaRPr lang="ar-IQ" dirty="0"/>
          </a:p>
        </p:txBody>
      </p:sp>
    </p:spTree>
    <p:extLst>
      <p:ext uri="{BB962C8B-B14F-4D97-AF65-F5344CB8AC3E}">
        <p14:creationId xmlns:p14="http://schemas.microsoft.com/office/powerpoint/2010/main" val="2228994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u="sng" dirty="0"/>
              <a:t>سابعاً : التحليل العاملي</a:t>
            </a:r>
            <a:r>
              <a:rPr lang="en-US" dirty="0"/>
              <a:t/>
            </a:r>
            <a:br>
              <a:rPr lang="en-US" dirty="0"/>
            </a:br>
            <a:endParaRPr lang="ar-IQ" dirty="0"/>
          </a:p>
        </p:txBody>
      </p:sp>
      <p:sp>
        <p:nvSpPr>
          <p:cNvPr id="3" name="Content Placeholder 2"/>
          <p:cNvSpPr>
            <a:spLocks noGrp="1"/>
          </p:cNvSpPr>
          <p:nvPr>
            <p:ph idx="1"/>
          </p:nvPr>
        </p:nvSpPr>
        <p:spPr>
          <a:xfrm>
            <a:off x="443754" y="1371600"/>
            <a:ext cx="10603658" cy="5244353"/>
          </a:xfrm>
        </p:spPr>
        <p:txBody>
          <a:bodyPr>
            <a:normAutofit fontScale="62500" lnSpcReduction="20000"/>
          </a:bodyPr>
          <a:lstStyle/>
          <a:p>
            <a:r>
              <a:rPr lang="ar-IQ" dirty="0" smtClean="0"/>
              <a:t>يحسب </a:t>
            </a:r>
            <a:r>
              <a:rPr lang="ar-IQ" dirty="0"/>
              <a:t>هذا النوع من الصدق باستخدام منهج التحليل العاملي وهو منهج احصائي متقدم يقوم على أساس حساب معاملات الارتباطات بين الاختبارات المختلفة ثم وضعها في مصفوفة معاملات ارتباط ثم تحليل هذه المصفوفة تحليلا عامليا بإحدى الطرق الرياضية للتحليل العاملي وذلك بغرض استخلاص اقصى تباين ارتباطي للمصفوفة الارتباطية والحصول على المكونات الأساسية او العوامل وينتهي التحليل العاملي الى مصفوفة العوالم النفية </a:t>
            </a:r>
            <a:r>
              <a:rPr lang="ar-IQ" dirty="0" err="1"/>
              <a:t>وتشبعات</a:t>
            </a:r>
            <a:r>
              <a:rPr lang="ar-IQ" dirty="0"/>
              <a:t> كل اختبار من الاختبارات المستخدمة في التحليل بالعوامل المستخلصة وكذلك قيم شيوع او اشتراكيات الاختبارات بالنسبة لهذه العوامل</a:t>
            </a:r>
            <a:endParaRPr lang="en-US" dirty="0"/>
          </a:p>
          <a:p>
            <a:r>
              <a:rPr lang="ar-IQ" dirty="0"/>
              <a:t>وهذه النتيجة تبين علاقة الاختبارات بكل عامل من العوامل الناتجة من التحليل العاملي مما يمكننا من تحديد مدى اشتراك هذه الاختبارات في قياس تلك العوامل ومدى نقاء كل اختبار في قياسه لاحد هذه العوامل.</a:t>
            </a:r>
            <a:endParaRPr lang="en-US" dirty="0"/>
          </a:p>
          <a:p>
            <a:r>
              <a:rPr lang="ar-IQ" dirty="0"/>
              <a:t>ويفيد تحديد العوامل غي هذا الأسلوب الاحصائي في وصف التكوين العاملي للاختبار فكل اختبار يمكن ان يوصف في ضوء العوامل الأساسية التي تحدد مقدار تشبعه بها حيث تدل </a:t>
            </a:r>
            <a:r>
              <a:rPr lang="ar-IQ" dirty="0" err="1"/>
              <a:t>التشبعات</a:t>
            </a:r>
            <a:r>
              <a:rPr lang="ar-IQ" dirty="0"/>
              <a:t> على مقدار العلاقة بين الاختبار والعامل (السمة او الصفة او القدرة المفترضة) وهذا العامل يسمى بالصدق العاملي.</a:t>
            </a:r>
            <a:endParaRPr lang="en-US" dirty="0"/>
          </a:p>
          <a:p>
            <a:r>
              <a:rPr lang="ar-IQ" dirty="0"/>
              <a:t>ويعتمد التحليل العاملي في اثبات صدق الاختبارات صدقا عامليا على ادخال اختبارات جديدة مع اختبارات أخرى صادقة بحيث يتم حساب معاملات الارتباطات بين هذه الاختبارات لتحديد العوامل وحساب درجة التشبع في كل اختبار من هذه الاختبارات بتلك العوامل.</a:t>
            </a:r>
            <a:endParaRPr lang="en-US" dirty="0"/>
          </a:p>
          <a:p>
            <a:r>
              <a:rPr lang="ar-IQ" dirty="0"/>
              <a:t>ويعاب على هذا الأسلوب من الصدق انه قد يحدث ان يقع الباحث في أخطاء خاصة بالإجراءات التجريبية فينتج عن التحليل عدد كبير نسبيا من العوامل مما يودي الى انخفاض صدق الاختبارات نتيجة تشبعها بعدد كبير من العوامل وللتغلب على هذه الصعوبة ننصح بضرورة مراعاة الدقة في التصميم التجريبي عند حساب هذا النوع من الصدق وخاصة فيما يتصل بتحديد المكونات وعددها واختيار الاختبارات وننصح أيضا بالا تزيد عدد العوامل المستخلصة عن 30%من عدد الاختبارات المستخدمة في التحليل فمثلا اذا كان عدد الاختبارات 18اختبار فيفضل في هذه الحالة ان لا يزيد عدد العوامل عن ستة عوامل وكلما قل هذا العدد كان ذلك افضل بالنسبة لصدق الاختبارات حيث تكون نسبة العوامل الى الاختبارات في حدود 1:3لان ذلك يودي الى ان يكون  تشبع الاختبار موزعا على ثلاثة عوامل فقط مما يرفع من مستوى صدقه</a:t>
            </a:r>
            <a:endParaRPr lang="en-US" dirty="0"/>
          </a:p>
          <a:p>
            <a:r>
              <a:rPr lang="ar-IQ" dirty="0"/>
              <a:t>ويعاب أيضا على هذا النوع من الصدق ان حساب تشبع الاختبار بالعامل ودلالة هذا التشبع موضع خلاف ولكن </a:t>
            </a:r>
            <a:r>
              <a:rPr lang="ar-IQ" dirty="0" err="1"/>
              <a:t>جليفورد</a:t>
            </a:r>
            <a:r>
              <a:rPr lang="ar-IQ" dirty="0"/>
              <a:t> يشير الى ان القيمة العددية (0.3_+) فأكثر قيمة ذات دلالة بالنسبة لمعنوية تشبع الاختبارات بالعوامل</a:t>
            </a:r>
            <a:endParaRPr lang="en-US" dirty="0"/>
          </a:p>
          <a:p>
            <a:r>
              <a:rPr lang="ar-IQ" dirty="0"/>
              <a:t>ومن الضروري عند حساب الصدق العاملي للاختبارات استخدام عينات كبيرة نسبيا من الافراد ويتفق كثير من العلماء القياس النفسي انه يفضل ان </a:t>
            </a:r>
            <a:r>
              <a:rPr lang="ar-IQ" dirty="0" err="1"/>
              <a:t>لايقل</a:t>
            </a:r>
            <a:r>
              <a:rPr lang="ar-IQ" dirty="0"/>
              <a:t> حجم عينة الافراد عن 200فرد عند حساب هذا النوع من الصدق</a:t>
            </a:r>
            <a:endParaRPr lang="en-US" dirty="0"/>
          </a:p>
          <a:p>
            <a:endParaRPr lang="ar-IQ" dirty="0"/>
          </a:p>
        </p:txBody>
      </p:sp>
    </p:spTree>
    <p:extLst>
      <p:ext uri="{BB962C8B-B14F-4D97-AF65-F5344CB8AC3E}">
        <p14:creationId xmlns:p14="http://schemas.microsoft.com/office/powerpoint/2010/main" val="988357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45"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ppt_w</p:attrName>
                                        </p:attrNameLst>
                                      </p:cBhvr>
                                      <p:tavLst>
                                        <p:tav tm="0" fmla="#ppt_w*sin(2.5*pi*$)">
                                          <p:val>
                                            <p:fltVal val="0"/>
                                          </p:val>
                                        </p:tav>
                                        <p:tav tm="100000">
                                          <p:val>
                                            <p:fltVal val="1"/>
                                          </p:val>
                                        </p:tav>
                                      </p:tavLst>
                                    </p:anim>
                                    <p:anim calcmode="lin" valueType="num">
                                      <p:cBhvr>
                                        <p:cTn id="30" dur="2000" fill="hold"/>
                                        <p:tgtEl>
                                          <p:spTgt spid="3">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1" fill="hold">
                      <p:stCondLst>
                        <p:cond delay="indefinite"/>
                      </p:stCondLst>
                      <p:childTnLst>
                        <p:par>
                          <p:cTn id="32" fill="hold">
                            <p:stCondLst>
                              <p:cond delay="0"/>
                            </p:stCondLst>
                            <p:childTnLst>
                              <p:par>
                                <p:cTn id="33" presetID="45"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ppt_w</p:attrName>
                                        </p:attrNameLst>
                                      </p:cBhvr>
                                      <p:tavLst>
                                        <p:tav tm="0" fmla="#ppt_w*sin(2.5*pi*$)">
                                          <p:val>
                                            <p:fltVal val="0"/>
                                          </p:val>
                                        </p:tav>
                                        <p:tav tm="100000">
                                          <p:val>
                                            <p:fltVal val="1"/>
                                          </p:val>
                                        </p:tav>
                                      </p:tavLst>
                                    </p:anim>
                                    <p:anim calcmode="lin" valueType="num">
                                      <p:cBhvr>
                                        <p:cTn id="37" dur="2000" fill="hold"/>
                                        <p:tgtEl>
                                          <p:spTgt spid="3">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38" fill="hold">
                      <p:stCondLst>
                        <p:cond delay="indefinite"/>
                      </p:stCondLst>
                      <p:childTnLst>
                        <p:par>
                          <p:cTn id="39" fill="hold">
                            <p:stCondLst>
                              <p:cond delay="0"/>
                            </p:stCondLst>
                            <p:childTnLst>
                              <p:par>
                                <p:cTn id="40" presetID="45"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ppt_w</p:attrName>
                                        </p:attrNameLst>
                                      </p:cBhvr>
                                      <p:tavLst>
                                        <p:tav tm="0" fmla="#ppt_w*sin(2.5*pi*$)">
                                          <p:val>
                                            <p:fltVal val="0"/>
                                          </p:val>
                                        </p:tav>
                                        <p:tav tm="100000">
                                          <p:val>
                                            <p:fltVal val="1"/>
                                          </p:val>
                                        </p:tav>
                                      </p:tavLst>
                                    </p:anim>
                                    <p:anim calcmode="lin" valueType="num">
                                      <p:cBhvr>
                                        <p:cTn id="44" dur="2000" fill="hold"/>
                                        <p:tgtEl>
                                          <p:spTgt spid="3">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45"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ppt_w</p:attrName>
                                        </p:attrNameLst>
                                      </p:cBhvr>
                                      <p:tavLst>
                                        <p:tav tm="0" fmla="#ppt_w*sin(2.5*pi*$)">
                                          <p:val>
                                            <p:fltVal val="0"/>
                                          </p:val>
                                        </p:tav>
                                        <p:tav tm="100000">
                                          <p:val>
                                            <p:fltVal val="1"/>
                                          </p:val>
                                        </p:tav>
                                      </p:tavLst>
                                    </p:anim>
                                    <p:anim calcmode="lin" valueType="num">
                                      <p:cBhvr>
                                        <p:cTn id="51" dur="2000" fill="hold"/>
                                        <p:tgtEl>
                                          <p:spTgt spid="3">
                                            <p:txEl>
                                              <p:pRg st="6" end="6"/>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t>خطوات حساب الصدق العاملي</a:t>
            </a:r>
            <a:r>
              <a:rPr lang="en-US" dirty="0"/>
              <a:t/>
            </a:r>
            <a:br>
              <a:rPr lang="en-US" dirty="0"/>
            </a:br>
            <a:endParaRPr lang="ar-IQ" dirty="0"/>
          </a:p>
        </p:txBody>
      </p:sp>
      <p:sp>
        <p:nvSpPr>
          <p:cNvPr id="3" name="Content Placeholder 2"/>
          <p:cNvSpPr>
            <a:spLocks noGrp="1"/>
          </p:cNvSpPr>
          <p:nvPr>
            <p:ph idx="1"/>
          </p:nvPr>
        </p:nvSpPr>
        <p:spPr>
          <a:xfrm>
            <a:off x="645460" y="1304365"/>
            <a:ext cx="10824882" cy="5002306"/>
          </a:xfrm>
        </p:spPr>
        <p:txBody>
          <a:bodyPr>
            <a:normAutofit fontScale="92500" lnSpcReduction="10000"/>
          </a:bodyPr>
          <a:lstStyle/>
          <a:p>
            <a:pPr lvl="0"/>
            <a:r>
              <a:rPr lang="ar-IQ" dirty="0"/>
              <a:t>تحديد المكونات الأساسية (السمات او الصفات او القدرات المفترضة) مع ملاحظة عدم المبالغة في كثرة هذه المكونات ويجب مراعاة الدقة في تحديد كل مكون من هذه المكونات </a:t>
            </a:r>
            <a:endParaRPr lang="en-US" dirty="0"/>
          </a:p>
          <a:p>
            <a:pPr lvl="0"/>
            <a:r>
              <a:rPr lang="ar-IQ" dirty="0"/>
              <a:t>اختيار اختبارات تكون صادقة في قياس كل مكون من هذه المكونات ثم ندخل معها الاختبار المطلوب حساب صدقه وفي هذه الحالة يفضل ان لا يقل عدد الاختبارات الصادقة عن ثلاثة اختبارات</a:t>
            </a:r>
            <a:endParaRPr lang="en-US" dirty="0"/>
          </a:p>
          <a:p>
            <a:pPr lvl="0"/>
            <a:r>
              <a:rPr lang="ar-IQ" dirty="0"/>
              <a:t>حساب ثبات وموضوعية هذه الاختبارات بتطبيقها استطلاعيا</a:t>
            </a:r>
            <a:endParaRPr lang="en-US" dirty="0"/>
          </a:p>
          <a:p>
            <a:pPr lvl="0"/>
            <a:r>
              <a:rPr lang="ar-IQ" dirty="0"/>
              <a:t>تطبيق الاختبارات على عينة من الافراد</a:t>
            </a:r>
            <a:endParaRPr lang="en-US" dirty="0"/>
          </a:p>
          <a:p>
            <a:pPr lvl="0"/>
            <a:r>
              <a:rPr lang="ar-IQ" dirty="0"/>
              <a:t>حساب معامل الالتواء لكل اختبار من هذه الاختبارات للتحقق من ان نتائج الافراد تتوزع اعتداليا بالنسبة لكل اختبار من هذه الاختبارات</a:t>
            </a:r>
            <a:endParaRPr lang="en-US" dirty="0"/>
          </a:p>
          <a:p>
            <a:pPr lvl="0"/>
            <a:r>
              <a:rPr lang="ar-IQ" dirty="0"/>
              <a:t>حساب معاملات الارتباط بين الاختبارات ثم وضعها في مصفوفة يلي ذلك تحليل المصفوفة تحليلا عامليا لتحديد العوامل التي يشترك فيها اكثر من اختبار من الاختبارات المستخدمة ودرجة تشبع كل اختبار بالعوامل المشتركة فاذا ثبت تشبع الاختبار المطلوب حساب صدقة بالصفة او السمة او القدرة الذي نفترض انه يقيسها كان هذا الاختبار صادقا.</a:t>
            </a:r>
            <a:endParaRPr lang="en-US" dirty="0"/>
          </a:p>
          <a:p>
            <a:endParaRPr lang="ar-IQ" dirty="0"/>
          </a:p>
        </p:txBody>
      </p:sp>
    </p:spTree>
    <p:extLst>
      <p:ext uri="{BB962C8B-B14F-4D97-AF65-F5344CB8AC3E}">
        <p14:creationId xmlns:p14="http://schemas.microsoft.com/office/powerpoint/2010/main" val="323980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dirty="0"/>
              <a:t>مقدمة</a:t>
            </a:r>
            <a:r>
              <a:rPr lang="en-US" dirty="0"/>
              <a:t/>
            </a:r>
            <a:br>
              <a:rPr lang="en-US" dirty="0"/>
            </a:br>
            <a:endParaRPr lang="ar-IQ" dirty="0"/>
          </a:p>
        </p:txBody>
      </p:sp>
      <p:sp>
        <p:nvSpPr>
          <p:cNvPr id="3" name="Content Placeholder 2"/>
          <p:cNvSpPr>
            <a:spLocks noGrp="1"/>
          </p:cNvSpPr>
          <p:nvPr>
            <p:ph idx="1"/>
          </p:nvPr>
        </p:nvSpPr>
        <p:spPr>
          <a:xfrm>
            <a:off x="1141412" y="1371600"/>
            <a:ext cx="9905999" cy="5338481"/>
          </a:xfrm>
        </p:spPr>
        <p:txBody>
          <a:bodyPr>
            <a:normAutofit fontScale="85000" lnSpcReduction="20000"/>
          </a:bodyPr>
          <a:lstStyle/>
          <a:p>
            <a:r>
              <a:rPr lang="ar-IQ" dirty="0"/>
              <a:t>في مجال القياس في التربية الرياضية يمكن ان تطلق مصطلح تكوينات على المهارات او السمات او القدرات التي نفترض انها تشكل في مجموعها اختبارا واحدا يقيس ظاهرة معينه او خاصية مميزة فعندما نقوم بتصميم اختبار لقياس خاصية مميزة او ظاهرة معينه فأننا نفترض ان هناك بعض التكوينات (مهارات او سمات او قدرات) سوف تقيس الظاهرة او الخاصة المميزة ككل.</a:t>
            </a:r>
            <a:endParaRPr lang="en-US" dirty="0"/>
          </a:p>
          <a:p>
            <a:r>
              <a:rPr lang="ar-IQ" dirty="0"/>
              <a:t>فعلى سبيل المثال قد يرى المربي الرياضي ان التكوينات الفرضية للقدرة </a:t>
            </a:r>
            <a:r>
              <a:rPr lang="ar-IQ" dirty="0" err="1"/>
              <a:t>المهارية</a:t>
            </a:r>
            <a:r>
              <a:rPr lang="ar-IQ" dirty="0"/>
              <a:t> في كرة السلة تتكون من المحاورة بالكرة والتصويب والتمرير واذا كان الاختبار المصمم لقياس هذه القدرة يشتمل على وحدات لقياس كل تكوين من التكوينات الفرضية السابقة (مهارات المحاورة بالكرة والتمرير والتصويب) فان هذا يدل على ان الاختبار صادق ككل في قياس القدرة </a:t>
            </a:r>
            <a:r>
              <a:rPr lang="ar-IQ" dirty="0" err="1"/>
              <a:t>المهارية</a:t>
            </a:r>
            <a:r>
              <a:rPr lang="ar-IQ" dirty="0"/>
              <a:t> في كرة السلة وذلك على أساس ان هناك وحدة اختبار لكل مهارة من المهارات الثلاث السابقة وان الربط بين هذه الوحدات يشكل مقياسا صادقا صدق التكوين الفرضي لاختبار القدرة </a:t>
            </a:r>
            <a:r>
              <a:rPr lang="ar-IQ" dirty="0" err="1"/>
              <a:t>المهارية</a:t>
            </a:r>
            <a:r>
              <a:rPr lang="ar-IQ" dirty="0"/>
              <a:t> في كرة السلة </a:t>
            </a:r>
            <a:endParaRPr lang="en-US" dirty="0"/>
          </a:p>
          <a:p>
            <a:r>
              <a:rPr lang="ar-IQ" dirty="0"/>
              <a:t>وفي مجال قياس بعض السمات او القدرات النفسية المرتبطة بالنشاط الرياضي يشير صدق التكوين الفرضي الى مدى قياس الاختبار لتكوين فرضي معين ومن امثلة التكوينات الفرضية في هذا المجال :الذكاء </a:t>
            </a:r>
            <a:r>
              <a:rPr lang="ar-IQ" dirty="0" err="1"/>
              <a:t>الخططي</a:t>
            </a:r>
            <a:r>
              <a:rPr lang="ar-IQ" dirty="0"/>
              <a:t> ،الاتجاهات نحو النشاط الرياضي ،العدوان الرياضي والقلق قبل المنافسات الرياضية وهذه التكوينات الفرضية عبارة عن مفاهيم تعبر عن سلوك معين او تعبر عن مظاهر لخاصية مميزة ويتطلب هذا النوع من الصدق فهما دقيقا لهذا السلوك  المعين او لهذه المظاهر المميزة المطلوب قياسها وان مجموع الوحدات او العبارات التي يتضمنها المقياس او الاختبار سوف تقيس هذا التكوين الفرضي (السمة او القدرة النفسية) ككل</a:t>
            </a:r>
            <a:endParaRPr lang="en-US" dirty="0"/>
          </a:p>
          <a:p>
            <a:endParaRPr lang="ar-IQ" dirty="0"/>
          </a:p>
        </p:txBody>
      </p:sp>
    </p:spTree>
    <p:extLst>
      <p:ext uri="{BB962C8B-B14F-4D97-AF65-F5344CB8AC3E}">
        <p14:creationId xmlns:p14="http://schemas.microsoft.com/office/powerpoint/2010/main" val="3654192924"/>
      </p:ext>
    </p:extLst>
  </p:cSld>
  <p:clrMapOvr>
    <a:masterClrMapping/>
  </p:clrMapOvr>
  <p:transition spd="slow">
    <p:randomBar dir="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وفي ضوء ذلك يمكن تعريف صدق التكوين الفرضي </a:t>
            </a:r>
            <a:r>
              <a:rPr lang="ar-IQ" dirty="0" smtClean="0"/>
              <a:t>بانه </a:t>
            </a:r>
            <a:endParaRPr lang="ar-IQ" dirty="0"/>
          </a:p>
        </p:txBody>
      </p:sp>
      <p:sp>
        <p:nvSpPr>
          <p:cNvPr id="3" name="Content Placeholder 2"/>
          <p:cNvSpPr>
            <a:spLocks noGrp="1"/>
          </p:cNvSpPr>
          <p:nvPr>
            <p:ph idx="1"/>
          </p:nvPr>
        </p:nvSpPr>
        <p:spPr/>
        <p:txBody>
          <a:bodyPr/>
          <a:lstStyle/>
          <a:p>
            <a:r>
              <a:rPr lang="ar-IQ" dirty="0"/>
              <a:t>: </a:t>
            </a:r>
            <a:r>
              <a:rPr lang="ar-IQ" i="1" u="sng" dirty="0"/>
              <a:t>المدى الذي يمكن به تفسير الأداء على الاختبار في ضوء بعض التكوينات الفرضية المعينة .</a:t>
            </a:r>
            <a:endParaRPr lang="en-US" dirty="0"/>
          </a:p>
          <a:p>
            <a:r>
              <a:rPr lang="ar-SA" dirty="0"/>
              <a:t> ويعرف صدق التكوين الفرضي ايضاً انه : </a:t>
            </a:r>
            <a:r>
              <a:rPr lang="ar-SA" i="1" u="sng" dirty="0"/>
              <a:t>قدرة الاختبار على قياس تكوين فرضي معيّن أو سمة معيّنة.</a:t>
            </a:r>
            <a:r>
              <a:rPr lang="ar-SA" dirty="0"/>
              <a:t> ومن أمثلة هذه التكوينات الفرضية (الذكاء، والعصابية، والقلق، واللياقة البدنية، والتدريب الرياضي... الخ). ويعتمد هذا النوع من الصدق على وصف أوسع، ويتطلّب معلومات أكثر حول السمة السلوكية أو الصفة البدنية موضوع القياس، والتي نحصل عليها من مصادر مختلفة</a:t>
            </a:r>
            <a:r>
              <a:rPr lang="en-US" dirty="0"/>
              <a:t>.</a:t>
            </a:r>
          </a:p>
          <a:p>
            <a:endParaRPr lang="ar-IQ" dirty="0"/>
          </a:p>
        </p:txBody>
      </p:sp>
    </p:spTree>
    <p:extLst>
      <p:ext uri="{BB962C8B-B14F-4D97-AF65-F5344CB8AC3E}">
        <p14:creationId xmlns:p14="http://schemas.microsoft.com/office/powerpoint/2010/main" val="2289866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ولتحديد صدق التكوين الفرضي يتطلب استخدام الخطوات التالية :</a:t>
            </a:r>
            <a:r>
              <a:rPr lang="en-US" dirty="0"/>
              <a:t/>
            </a:r>
            <a:br>
              <a:rPr lang="en-US" dirty="0"/>
            </a:br>
            <a:endParaRPr lang="ar-IQ" dirty="0"/>
          </a:p>
        </p:txBody>
      </p:sp>
      <p:sp>
        <p:nvSpPr>
          <p:cNvPr id="3" name="Content Placeholder 2"/>
          <p:cNvSpPr>
            <a:spLocks noGrp="1"/>
          </p:cNvSpPr>
          <p:nvPr>
            <p:ph idx="1"/>
          </p:nvPr>
        </p:nvSpPr>
        <p:spPr/>
        <p:txBody>
          <a:bodyPr/>
          <a:lstStyle/>
          <a:p>
            <a:pPr lvl="0"/>
            <a:r>
              <a:rPr lang="ar-IQ" dirty="0"/>
              <a:t>تحديد التكوينات الفرضية التي تحدد الأداء في الاختبار </a:t>
            </a:r>
            <a:endParaRPr lang="en-US" dirty="0"/>
          </a:p>
          <a:p>
            <a:pPr lvl="0"/>
            <a:r>
              <a:rPr lang="ar-IQ" dirty="0"/>
              <a:t>اشتقاق الفروض طبقا للأداء في الاختبار من النظرية التي يستند عليها هذا التكوين الفرضي</a:t>
            </a:r>
            <a:endParaRPr lang="en-US" dirty="0"/>
          </a:p>
          <a:p>
            <a:r>
              <a:rPr lang="ar-IQ" dirty="0"/>
              <a:t>التحقق من الفروض باستخدام بعض الوسائل المنطقية </a:t>
            </a:r>
            <a:r>
              <a:rPr lang="ar-IQ" dirty="0" err="1"/>
              <a:t>والامبريقية</a:t>
            </a:r>
            <a:r>
              <a:rPr lang="ar-IQ" dirty="0"/>
              <a:t> (</a:t>
            </a:r>
            <a:r>
              <a:rPr lang="ar-IQ" dirty="0" err="1"/>
              <a:t>الخبراتية</a:t>
            </a:r>
            <a:r>
              <a:rPr lang="ar-IQ" dirty="0"/>
              <a:t>) فعلى سبيل المثال نفترض محاولة تجربة اختبار جديد لقياس الذكاء </a:t>
            </a:r>
            <a:r>
              <a:rPr lang="ar-IQ" dirty="0" err="1"/>
              <a:t>الخططي</a:t>
            </a:r>
            <a:r>
              <a:rPr lang="ar-IQ" dirty="0"/>
              <a:t> وفي ضوء المعارف والخبرات النظرية التي نستند عليها بالنسبة للذكاء </a:t>
            </a:r>
            <a:r>
              <a:rPr lang="ar-IQ" dirty="0" err="1"/>
              <a:t>الخططي</a:t>
            </a:r>
            <a:r>
              <a:rPr lang="ar-IQ" dirty="0"/>
              <a:t>  </a:t>
            </a:r>
          </a:p>
        </p:txBody>
      </p:sp>
    </p:spTree>
    <p:extLst>
      <p:ext uri="{BB962C8B-B14F-4D97-AF65-F5344CB8AC3E}">
        <p14:creationId xmlns:p14="http://schemas.microsoft.com/office/powerpoint/2010/main" val="17183937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4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16"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45"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ppt_w</p:attrName>
                                        </p:attrNameLst>
                                      </p:cBhvr>
                                      <p:tavLst>
                                        <p:tav tm="0" fmla="#ppt_w*sin(2.5*pi*$)">
                                          <p:val>
                                            <p:fltVal val="0"/>
                                          </p:val>
                                        </p:tav>
                                        <p:tav tm="100000">
                                          <p:val>
                                            <p:fltVal val="1"/>
                                          </p:val>
                                        </p:tav>
                                      </p:tavLst>
                                    </p:anim>
                                    <p:anim calcmode="lin" valueType="num">
                                      <p:cBhvr>
                                        <p:cTn id="23"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smtClean="0"/>
              <a:t>تنبؤات نقوم بوضعها للتحقق من الفروض :</a:t>
            </a:r>
            <a:endParaRPr lang="ar-IQ" dirty="0"/>
          </a:p>
        </p:txBody>
      </p:sp>
      <p:sp>
        <p:nvSpPr>
          <p:cNvPr id="3" name="Content Placeholder 2"/>
          <p:cNvSpPr>
            <a:spLocks noGrp="1"/>
          </p:cNvSpPr>
          <p:nvPr>
            <p:ph idx="1"/>
          </p:nvPr>
        </p:nvSpPr>
        <p:spPr/>
        <p:txBody>
          <a:bodyPr>
            <a:normAutofit lnSpcReduction="10000"/>
          </a:bodyPr>
          <a:lstStyle/>
          <a:p>
            <a:pPr lvl="0"/>
            <a:r>
              <a:rPr lang="ar-IQ" dirty="0"/>
              <a:t>درجات الاختبار سوف تزداد بزيادة العمر (على افتراض ان الذكاء </a:t>
            </a:r>
            <a:r>
              <a:rPr lang="ar-IQ" dirty="0" err="1"/>
              <a:t>الخططي</a:t>
            </a:r>
            <a:r>
              <a:rPr lang="ar-IQ" dirty="0"/>
              <a:t> يزداد بزيادة العمر حتى 16 سنة تقريبا)</a:t>
            </a:r>
            <a:endParaRPr lang="en-US" dirty="0"/>
          </a:p>
          <a:p>
            <a:pPr lvl="0"/>
            <a:r>
              <a:rPr lang="ar-IQ" dirty="0"/>
              <a:t>درجات الاختبار سوف ترتبط إيجابيا مع تقديرات المدربين للذكاء </a:t>
            </a:r>
            <a:r>
              <a:rPr lang="ar-IQ" dirty="0" err="1"/>
              <a:t>الخططي</a:t>
            </a:r>
            <a:r>
              <a:rPr lang="ar-IQ" dirty="0"/>
              <a:t> للاعبين</a:t>
            </a:r>
            <a:endParaRPr lang="en-US" dirty="0"/>
          </a:p>
          <a:p>
            <a:pPr lvl="0"/>
            <a:r>
              <a:rPr lang="ar-IQ" dirty="0"/>
              <a:t>درجات الاختبار سوف تتنبأ بالنجاح في تنفيذ خطط اللعب في المباراة </a:t>
            </a:r>
            <a:endParaRPr lang="en-US" dirty="0"/>
          </a:p>
          <a:p>
            <a:pPr lvl="0"/>
            <a:r>
              <a:rPr lang="ar-IQ" dirty="0"/>
              <a:t>درجات الاختبار سوف ترتبط إيجابيا مع بعض اختبارات التفكير </a:t>
            </a:r>
            <a:r>
              <a:rPr lang="ar-IQ" dirty="0" err="1"/>
              <a:t>الخططي</a:t>
            </a:r>
            <a:endParaRPr lang="en-US" dirty="0"/>
          </a:p>
          <a:p>
            <a:pPr lvl="0"/>
            <a:r>
              <a:rPr lang="ar-IQ" dirty="0"/>
              <a:t>درجات الاختبار سوف تميز بين المجموعات المتضادة مثل مجموعة اللاعبين الدوليين ومجموعة اللاعبين الناشئين او لاعبي الدرجة الثانية لصالح مجموعة اللاعبين الدوليين.</a:t>
            </a:r>
            <a:endParaRPr lang="en-US" dirty="0"/>
          </a:p>
          <a:p>
            <a:endParaRPr lang="ar-IQ" dirty="0"/>
          </a:p>
        </p:txBody>
      </p:sp>
    </p:spTree>
    <p:extLst>
      <p:ext uri="{BB962C8B-B14F-4D97-AF65-F5344CB8AC3E}">
        <p14:creationId xmlns:p14="http://schemas.microsoft.com/office/powerpoint/2010/main" val="259228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a:t>وفي ضوء ذلك يمكن التحقق من الفروض او التنبؤات السابقة واحدة بعد الأخرى فاذا استطعنا التوصل الى نتائج إيجابية من كل فرض من الفروض السابقة فان هذه الدلائل تشير الى ان الاختبار يقيس الذكاء </a:t>
            </a:r>
            <a:r>
              <a:rPr lang="ar-IQ" dirty="0" err="1"/>
              <a:t>الخططي</a:t>
            </a:r>
            <a:r>
              <a:rPr lang="ar-IQ" dirty="0"/>
              <a:t> واذا لم نستطيع التحقق من افتراض معين (مثلا اذا لم تستطيع درجات الاختبار التنبؤ بالنجاح في تنفيذ خطط اللعب في المباراة ) فقد يرجع ذلك اما الى ان الاختبار ليس صادقا بصورة كافية او ان هنالك خطا ما في النظرية التي نستند عليها.</a:t>
            </a:r>
            <a:endParaRPr lang="en-US" dirty="0"/>
          </a:p>
          <a:p>
            <a:r>
              <a:rPr lang="ar-IQ" dirty="0"/>
              <a:t>وفي هذا الصدد يشير </a:t>
            </a:r>
            <a:r>
              <a:rPr lang="ar-IQ" dirty="0" err="1"/>
              <a:t>كرونباك</a:t>
            </a:r>
            <a:r>
              <a:rPr lang="ar-IQ" dirty="0"/>
              <a:t> الى انه في صدق التكوين الفرضي بانه كلا من النظرية والاختبار يتم تحديد صدقهما في نفس الوقت</a:t>
            </a:r>
            <a:endParaRPr lang="en-US" dirty="0"/>
          </a:p>
          <a:p>
            <a:endParaRPr lang="ar-IQ" dirty="0"/>
          </a:p>
        </p:txBody>
      </p:sp>
    </p:spTree>
    <p:extLst>
      <p:ext uri="{BB962C8B-B14F-4D97-AF65-F5344CB8AC3E}">
        <p14:creationId xmlns:p14="http://schemas.microsoft.com/office/powerpoint/2010/main" val="684679785"/>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dirty="0"/>
              <a:t>اهم الأساليب التي يمكن استخدامها لحساب صدق التكوين الفرضي ما يلي:</a:t>
            </a:r>
          </a:p>
        </p:txBody>
      </p:sp>
      <p:sp>
        <p:nvSpPr>
          <p:cNvPr id="3" name="Content Placeholder 2"/>
          <p:cNvSpPr>
            <a:spLocks noGrp="1"/>
          </p:cNvSpPr>
          <p:nvPr>
            <p:ph idx="1"/>
          </p:nvPr>
        </p:nvSpPr>
        <p:spPr>
          <a:xfrm>
            <a:off x="1141412" y="2249487"/>
            <a:ext cx="9905999" cy="4137866"/>
          </a:xfrm>
        </p:spPr>
        <p:txBody>
          <a:bodyPr/>
          <a:lstStyle/>
          <a:p>
            <a:r>
              <a:rPr lang="ar-IQ" b="1" u="sng" dirty="0"/>
              <a:t>اولاً : التقدير الشخصي للمحكمين</a:t>
            </a:r>
            <a:endParaRPr lang="en-US" dirty="0"/>
          </a:p>
          <a:p>
            <a:r>
              <a:rPr lang="ar-IQ" b="1" u="sng" dirty="0"/>
              <a:t>ثانياً : التقدير الذاتي للمفحوصين</a:t>
            </a:r>
            <a:endParaRPr lang="en-US" dirty="0"/>
          </a:p>
          <a:p>
            <a:r>
              <a:rPr lang="ar-IQ" b="1" u="sng" dirty="0"/>
              <a:t>ثالثاً : التناسق الداخلي في الاختبار ككل</a:t>
            </a:r>
            <a:endParaRPr lang="en-US" dirty="0"/>
          </a:p>
          <a:p>
            <a:r>
              <a:rPr lang="ar-IQ" b="1" u="sng" dirty="0"/>
              <a:t>رابعاً : الإجراءات التجريبية:</a:t>
            </a:r>
            <a:endParaRPr lang="en-US" dirty="0"/>
          </a:p>
          <a:p>
            <a:r>
              <a:rPr lang="ar-IQ" b="1" u="sng" dirty="0"/>
              <a:t>خامساً : الارتباط باختبارات اخرى</a:t>
            </a:r>
            <a:r>
              <a:rPr lang="ar-IQ" u="sng" dirty="0"/>
              <a:t> </a:t>
            </a:r>
            <a:endParaRPr lang="en-US" dirty="0"/>
          </a:p>
          <a:p>
            <a:r>
              <a:rPr lang="ar-IQ" b="1" u="sng" dirty="0"/>
              <a:t>سادساً : الدرجة المركبة (الدرجة الكلية)</a:t>
            </a:r>
            <a:endParaRPr lang="en-US" dirty="0"/>
          </a:p>
          <a:p>
            <a:r>
              <a:rPr lang="ar-IQ" b="1" u="sng" dirty="0"/>
              <a:t>سابعاً : التحليل العاملي</a:t>
            </a:r>
            <a:endParaRPr lang="en-US" dirty="0"/>
          </a:p>
          <a:p>
            <a:endParaRPr lang="ar-IQ" dirty="0"/>
          </a:p>
        </p:txBody>
      </p:sp>
    </p:spTree>
    <p:extLst>
      <p:ext uri="{BB962C8B-B14F-4D97-AF65-F5344CB8AC3E}">
        <p14:creationId xmlns:p14="http://schemas.microsoft.com/office/powerpoint/2010/main" val="27692521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ar-IQ" b="1" u="sng" dirty="0"/>
              <a:t>اولاً : التقدير الشخصي للمحكمين</a:t>
            </a:r>
            <a:r>
              <a:rPr lang="en-US" dirty="0"/>
              <a:t/>
            </a:r>
            <a:br>
              <a:rPr lang="en-US" dirty="0"/>
            </a:b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لمحاولة </a:t>
            </a:r>
            <a:r>
              <a:rPr lang="ar-IQ" dirty="0"/>
              <a:t>إيجاد صدق التكوين الفرضي لاختبار ما لقياس "العدوان الرياضي" فأننا نطلب من مجموعة من الخبراء تقدير الافراد الرياضيين وترتيبهم طبقا لدرجة العدوان الرياضي التي تظهر في سلوكهم اثناء المنافسات الرياضية.</a:t>
            </a:r>
            <a:endParaRPr lang="en-US" dirty="0"/>
          </a:p>
          <a:p>
            <a:r>
              <a:rPr lang="ar-IQ" dirty="0"/>
              <a:t>وفي ضوء ذلك نفترض ان الافراد ذو التقديرات العالية في العدوان الرياضي طبقا لتقديرات الخبراء يحصلون على درجات في الاختبار المقترح اعلى من درجات الافراد ذو التقديرات المنخفضة طبقا لآراء الخبراء </a:t>
            </a:r>
            <a:endParaRPr lang="en-US" dirty="0"/>
          </a:p>
          <a:p>
            <a:r>
              <a:rPr lang="ar-IQ" dirty="0"/>
              <a:t>واذا اسفر التحليل الاحصائي لدرجات هذا الاختبار عن وجود فروق دالة احصائيا لصالح الرياضيين ذو التقديرات المرتفعة في العدوان الرياضي فان هذا يشير الى صدق التكوين الفرضي للاختبار او المقياس المقترح</a:t>
            </a:r>
            <a:endParaRPr lang="en-US" dirty="0"/>
          </a:p>
          <a:p>
            <a:endParaRPr lang="ar-IQ" dirty="0"/>
          </a:p>
        </p:txBody>
      </p:sp>
    </p:spTree>
    <p:extLst>
      <p:ext uri="{BB962C8B-B14F-4D97-AF65-F5344CB8AC3E}">
        <p14:creationId xmlns:p14="http://schemas.microsoft.com/office/powerpoint/2010/main" val="9702255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914447"/>
          </a:xfrm>
        </p:spPr>
        <p:txBody>
          <a:bodyPr>
            <a:normAutofit fontScale="90000"/>
          </a:bodyPr>
          <a:lstStyle/>
          <a:p>
            <a:pPr algn="r"/>
            <a:r>
              <a:rPr lang="ar-IQ" b="1" u="sng" dirty="0"/>
              <a:t>ثانياً : التقدير الذاتي للمفحوصين</a:t>
            </a:r>
            <a:r>
              <a:rPr lang="en-US" dirty="0"/>
              <a:t/>
            </a:r>
            <a:br>
              <a:rPr lang="en-US" dirty="0"/>
            </a:br>
            <a:endParaRPr lang="ar-IQ" dirty="0"/>
          </a:p>
        </p:txBody>
      </p:sp>
      <p:sp>
        <p:nvSpPr>
          <p:cNvPr id="3" name="Content Placeholder 2"/>
          <p:cNvSpPr>
            <a:spLocks noGrp="1"/>
          </p:cNvSpPr>
          <p:nvPr>
            <p:ph idx="1"/>
          </p:nvPr>
        </p:nvSpPr>
        <p:spPr>
          <a:xfrm>
            <a:off x="1141412" y="1438835"/>
            <a:ext cx="9905999" cy="5230906"/>
          </a:xfrm>
        </p:spPr>
        <p:txBody>
          <a:bodyPr>
            <a:normAutofit fontScale="70000" lnSpcReduction="20000"/>
          </a:bodyPr>
          <a:lstStyle/>
          <a:p>
            <a:r>
              <a:rPr lang="ar-IQ" dirty="0" smtClean="0"/>
              <a:t>ومن </a:t>
            </a:r>
            <a:r>
              <a:rPr lang="ar-IQ" dirty="0"/>
              <a:t>امثلة ذلك ما قام به </a:t>
            </a:r>
            <a:r>
              <a:rPr lang="ar-IQ" dirty="0" err="1"/>
              <a:t>كينيون</a:t>
            </a:r>
            <a:r>
              <a:rPr lang="ar-IQ" dirty="0"/>
              <a:t> لاحتساب صدق الابعاد الستة لمقياس الاتجاهات نحو النشاط البدني وهذه الابعاد هي:</a:t>
            </a:r>
            <a:endParaRPr lang="en-US" dirty="0"/>
          </a:p>
          <a:p>
            <a:pPr lvl="0"/>
            <a:r>
              <a:rPr lang="ar-IQ" dirty="0"/>
              <a:t>النشاط البدني كخبرة اجتماعية</a:t>
            </a:r>
            <a:endParaRPr lang="en-US" dirty="0"/>
          </a:p>
          <a:p>
            <a:pPr lvl="0"/>
            <a:r>
              <a:rPr lang="ar-IQ" dirty="0"/>
              <a:t>النشاط البدني للصحة واللياقة</a:t>
            </a:r>
            <a:endParaRPr lang="en-US" dirty="0"/>
          </a:p>
          <a:p>
            <a:pPr lvl="0"/>
            <a:r>
              <a:rPr lang="ar-IQ" dirty="0"/>
              <a:t>النشاط البدني كخبرة توتر ومخاطرة</a:t>
            </a:r>
            <a:endParaRPr lang="en-US" dirty="0"/>
          </a:p>
          <a:p>
            <a:pPr lvl="0"/>
            <a:r>
              <a:rPr lang="ar-IQ" dirty="0"/>
              <a:t>النشاط البدني لخفض التوتر</a:t>
            </a:r>
            <a:endParaRPr lang="en-US" dirty="0"/>
          </a:p>
          <a:p>
            <a:pPr lvl="0"/>
            <a:r>
              <a:rPr lang="ar-IQ" dirty="0"/>
              <a:t>النشاط البدني كخبرة جمالية</a:t>
            </a:r>
            <a:endParaRPr lang="en-US" dirty="0"/>
          </a:p>
          <a:p>
            <a:pPr lvl="0"/>
            <a:r>
              <a:rPr lang="ar-IQ" dirty="0"/>
              <a:t>النشاط البدني كخبرة للتفوق الرياضي</a:t>
            </a:r>
            <a:endParaRPr lang="en-US" dirty="0"/>
          </a:p>
          <a:p>
            <a:r>
              <a:rPr lang="ar-IQ" dirty="0"/>
              <a:t>وقد تم سؤال مجموعة من الافراد عن مدى تفضيلهم لكل بعد من الابعاد الستة السابقة وكان مدى التفضيل يتمثل : أفضل بدرجة كبيرة جدا، أفضل بدرجة كبيرة، أفضل بدرجة متوسطة، أفضل بدرجة ضئيلة لا افضله اطلاقا</a:t>
            </a:r>
            <a:endParaRPr lang="en-US" dirty="0"/>
          </a:p>
          <a:p>
            <a:r>
              <a:rPr lang="ar-IQ" dirty="0"/>
              <a:t>ثم قام بتطبيق مقياس الاتجاهات نحو النشاط البدني على هذه المجموعة من الافراد وتم احتساب صدق التكوين الفرضي </a:t>
            </a:r>
            <a:r>
              <a:rPr lang="ar-IQ" dirty="0" err="1"/>
              <a:t>للابعاد</a:t>
            </a:r>
            <a:r>
              <a:rPr lang="ar-IQ" dirty="0"/>
              <a:t> الستة للمقياس على أساس بيان مدى العلاقة بين نتائج درجات كل بعد من هذه الابعاد ونتائج درجات التفضيل العالي والتفضيل المنخفض لكل بعد وذلك بافتراض ان الافراد يعبرون عن تفضيل شديد نحو بعد معين من ابعاد القياس ,يتخذون اتجاها اكثر إيجابية نحو عبارات القياس التي تقيس هذا البعد </a:t>
            </a:r>
            <a:endParaRPr lang="en-US" dirty="0"/>
          </a:p>
          <a:p>
            <a:r>
              <a:rPr lang="ar-IQ" dirty="0"/>
              <a:t>وقد ميزت درجات الابعاد الستة للمقياس بين مجموعات التفضيل العالي والتفضيل المنخفض في الاتجاه المتوقع عند مستوى الدلالة الإحصائية وبذلك تحقق صدق التكوين الفرضي لهذا القياس</a:t>
            </a:r>
            <a:endParaRPr lang="en-US" dirty="0"/>
          </a:p>
          <a:p>
            <a:endParaRPr lang="ar-IQ" dirty="0"/>
          </a:p>
        </p:txBody>
      </p:sp>
    </p:spTree>
    <p:extLst>
      <p:ext uri="{BB962C8B-B14F-4D97-AF65-F5344CB8AC3E}">
        <p14:creationId xmlns:p14="http://schemas.microsoft.com/office/powerpoint/2010/main" val="379908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3">
                                            <p:txEl>
                                              <p:pRg st="9" end="9"/>
                                            </p:txEl>
                                          </p:spTgt>
                                        </p:tgtEl>
                                        <p:attrNameLst>
                                          <p:attrName>style.visibility</p:attrName>
                                        </p:attrNameLst>
                                      </p:cBhvr>
                                      <p:to>
                                        <p:strVal val="visible"/>
                                      </p:to>
                                    </p:set>
                                    <p:anim calcmode="lin" valueType="num">
                                      <p:cBhvr additive="base">
                                        <p:cTn id="61"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20</TotalTime>
  <Words>1929</Words>
  <Application>Microsoft Office PowerPoint</Application>
  <PresentationFormat>ملء الشاشة</PresentationFormat>
  <Paragraphs>72</Paragraphs>
  <Slides>15</Slides>
  <Notes>0</Notes>
  <HiddenSlides>0</HiddenSlides>
  <MMClips>0</MMClips>
  <ScaleCrop>false</ScaleCrop>
  <HeadingPairs>
    <vt:vector size="6" baseType="variant">
      <vt:variant>
        <vt:lpstr>الخطوط المستخدمة</vt:lpstr>
      </vt:variant>
      <vt:variant>
        <vt:i4>4</vt:i4>
      </vt:variant>
      <vt:variant>
        <vt:lpstr>نسق</vt:lpstr>
      </vt:variant>
      <vt:variant>
        <vt:i4>1</vt:i4>
      </vt:variant>
      <vt:variant>
        <vt:lpstr>عناوين الشرائح</vt:lpstr>
      </vt:variant>
      <vt:variant>
        <vt:i4>15</vt:i4>
      </vt:variant>
    </vt:vector>
  </HeadingPairs>
  <TitlesOfParts>
    <vt:vector size="20" baseType="lpstr">
      <vt:lpstr>Arial</vt:lpstr>
      <vt:lpstr>Times New Roman</vt:lpstr>
      <vt:lpstr>Trebuchet MS</vt:lpstr>
      <vt:lpstr>Tw Cen MT</vt:lpstr>
      <vt:lpstr>Circuit</vt:lpstr>
      <vt:lpstr>صدق التكوين الفرضي </vt:lpstr>
      <vt:lpstr>مقدمة </vt:lpstr>
      <vt:lpstr>وفي ضوء ذلك يمكن تعريف صدق التكوين الفرضي بانه </vt:lpstr>
      <vt:lpstr>ولتحديد صدق التكوين الفرضي يتطلب استخدام الخطوات التالية : </vt:lpstr>
      <vt:lpstr>تنبؤات نقوم بوضعها للتحقق من الفروض :</vt:lpstr>
      <vt:lpstr>عرض تقديمي في PowerPoint</vt:lpstr>
      <vt:lpstr>اهم الأساليب التي يمكن استخدامها لحساب صدق التكوين الفرضي ما يلي:</vt:lpstr>
      <vt:lpstr>اولاً : التقدير الشخصي للمحكمين </vt:lpstr>
      <vt:lpstr>ثانياً : التقدير الذاتي للمفحوصين </vt:lpstr>
      <vt:lpstr>ثالثاً : التناسق الداخلي في الاختبار ككل </vt:lpstr>
      <vt:lpstr>رابعاً : الإجراءات التجريبية: </vt:lpstr>
      <vt:lpstr>خامساً : الارتباط باختبارات اخرى  </vt:lpstr>
      <vt:lpstr>سادساً : الدرجة المركبة (الدرجة الكلية) </vt:lpstr>
      <vt:lpstr>سابعاً : التحليل العاملي </vt:lpstr>
      <vt:lpstr>خطوات حساب الصدق العاملي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صدق التكوين الفرضي</dc:title>
  <dc:creator>salim</dc:creator>
  <cp:lastModifiedBy>Hassan</cp:lastModifiedBy>
  <cp:revision>5</cp:revision>
  <dcterms:created xsi:type="dcterms:W3CDTF">2021-11-10T20:45:09Z</dcterms:created>
  <dcterms:modified xsi:type="dcterms:W3CDTF">2022-04-16T11:47:52Z</dcterms:modified>
</cp:coreProperties>
</file>